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Default Extension="jp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media/image4.jpg" ContentType="image/jpeg"/>
  <Override PartName="/ppt/media/image5.jpg" ContentType="image/jpeg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media/image9.jpg" ContentType="image/jpeg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media/image10.jpg" ContentType="image/jpeg"/>
  <Override PartName="/ppt/notesSlides/notesSlide12.xml" ContentType="application/vnd.openxmlformats-officedocument.presentationml.notesSlide+xml"/>
  <Override PartName="/ppt/media/image23.jpg" ContentType="image/jpeg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media/image29.jpg" ContentType="image/jpeg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media/image34.jpg" ContentType="image/jpeg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35"/>
  </p:notesMasterIdLst>
  <p:sldIdLst>
    <p:sldId id="256" r:id="rId2"/>
    <p:sldId id="347" r:id="rId3"/>
    <p:sldId id="333" r:id="rId4"/>
    <p:sldId id="346" r:id="rId5"/>
    <p:sldId id="302" r:id="rId6"/>
    <p:sldId id="387" r:id="rId7"/>
    <p:sldId id="543" r:id="rId8"/>
    <p:sldId id="544" r:id="rId9"/>
    <p:sldId id="545" r:id="rId10"/>
    <p:sldId id="388" r:id="rId11"/>
    <p:sldId id="339" r:id="rId12"/>
    <p:sldId id="334" r:id="rId13"/>
    <p:sldId id="389" r:id="rId14"/>
    <p:sldId id="341" r:id="rId15"/>
    <p:sldId id="390" r:id="rId16"/>
    <p:sldId id="335" r:id="rId17"/>
    <p:sldId id="342" r:id="rId18"/>
    <p:sldId id="343" r:id="rId19"/>
    <p:sldId id="336" r:id="rId20"/>
    <p:sldId id="344" r:id="rId21"/>
    <p:sldId id="546" r:id="rId22"/>
    <p:sldId id="345" r:id="rId23"/>
    <p:sldId id="329" r:id="rId24"/>
    <p:sldId id="328" r:id="rId25"/>
    <p:sldId id="379" r:id="rId26"/>
    <p:sldId id="380" r:id="rId27"/>
    <p:sldId id="307" r:id="rId28"/>
    <p:sldId id="381" r:id="rId29"/>
    <p:sldId id="382" r:id="rId30"/>
    <p:sldId id="383" r:id="rId31"/>
    <p:sldId id="384" r:id="rId32"/>
    <p:sldId id="391" r:id="rId33"/>
    <p:sldId id="338" r:id="rId3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8FD"/>
    <a:srgbClr val="0000FF"/>
    <a:srgbClr val="3333FD"/>
    <a:srgbClr val="0000CC"/>
    <a:srgbClr val="CC1704"/>
    <a:srgbClr val="000099"/>
    <a:srgbClr val="003399"/>
    <a:srgbClr val="6732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85619" autoAdjust="0"/>
  </p:normalViewPr>
  <p:slideViewPr>
    <p:cSldViewPr snapToGrid="0">
      <p:cViewPr varScale="1">
        <p:scale>
          <a:sx n="97" d="100"/>
          <a:sy n="97" d="100"/>
        </p:scale>
        <p:origin x="200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24CD06-CDB8-463C-82C0-327730F8ACA7}" type="datetimeFigureOut">
              <a:rPr lang="en-US" smtClean="0"/>
              <a:t>3/4/2025</a:t>
            </a:fld>
            <a:endParaRPr 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796392-4F4E-4DC5-B4DA-6DF644E23D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799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4355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9608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5857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2519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666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6049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6718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1536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00902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10121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7716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10591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35689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97802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698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67698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52178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19818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76968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577354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39428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3077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88275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53192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23052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25247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9378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0501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970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1176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4516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1242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6358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8D91E-FFF0-45B5-AFE0-22E101FDFDBC}" type="datetimeFigureOut">
              <a:rPr lang="en-US" smtClean="0"/>
              <a:t>3/4/2025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4ABB8-7B63-458F-BB16-CC14DE560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1694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8D91E-FFF0-45B5-AFE0-22E101FDFDBC}" type="datetimeFigureOut">
              <a:rPr lang="en-US" smtClean="0"/>
              <a:t>3/4/2025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4ABB8-7B63-458F-BB16-CC14DE560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69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8D91E-FFF0-45B5-AFE0-22E101FDFDBC}" type="datetimeFigureOut">
              <a:rPr lang="en-US" smtClean="0"/>
              <a:t>3/4/2025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4ABB8-7B63-458F-BB16-CC14DE560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7769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8D91E-FFF0-45B5-AFE0-22E101FDFDBC}" type="datetimeFigureOut">
              <a:rPr lang="en-US" smtClean="0"/>
              <a:t>3/4/2025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4ABB8-7B63-458F-BB16-CC14DE560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4760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8D91E-FFF0-45B5-AFE0-22E101FDFDBC}" type="datetimeFigureOut">
              <a:rPr lang="en-US" smtClean="0"/>
              <a:t>3/4/2025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4ABB8-7B63-458F-BB16-CC14DE560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6768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8D91E-FFF0-45B5-AFE0-22E101FDFDBC}" type="datetimeFigureOut">
              <a:rPr lang="en-US" smtClean="0"/>
              <a:t>3/4/2025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4ABB8-7B63-458F-BB16-CC14DE560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7597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8D91E-FFF0-45B5-AFE0-22E101FDFDBC}" type="datetimeFigureOut">
              <a:rPr lang="en-US" smtClean="0"/>
              <a:t>3/4/2025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4ABB8-7B63-458F-BB16-CC14DE560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1993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8D91E-FFF0-45B5-AFE0-22E101FDFDBC}" type="datetimeFigureOut">
              <a:rPr lang="en-US" smtClean="0"/>
              <a:t>3/4/2025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4ABB8-7B63-458F-BB16-CC14DE560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9210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8D91E-FFF0-45B5-AFE0-22E101FDFDBC}" type="datetimeFigureOut">
              <a:rPr lang="en-US" smtClean="0"/>
              <a:t>3/4/2025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4ABB8-7B63-458F-BB16-CC14DE560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205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8D91E-FFF0-45B5-AFE0-22E101FDFDBC}" type="datetimeFigureOut">
              <a:rPr lang="en-US" smtClean="0"/>
              <a:t>3/4/2025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4ABB8-7B63-458F-BB16-CC14DE560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8143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8D91E-FFF0-45B5-AFE0-22E101FDFDBC}" type="datetimeFigureOut">
              <a:rPr lang="en-US" smtClean="0"/>
              <a:t>3/4/2025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4ABB8-7B63-458F-BB16-CC14DE560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564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F8D91E-FFF0-45B5-AFE0-22E101FDFDBC}" type="datetimeFigureOut">
              <a:rPr lang="en-US" smtClean="0"/>
              <a:t>3/4/2025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94ABB8-7B63-458F-BB16-CC14DE560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5745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0.jp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jpeg"/><Relationship Id="rId5" Type="http://schemas.openxmlformats.org/officeDocument/2006/relationships/hyperlink" Target="https://zh.wikipedia.org/wiki/ImageNet" TargetMode="Externa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hyperlink" Target="https://zh.wikipedia.org/wiki/%E7%BF%BB%E8%AF%91_(%E9%81%97%E4%BC%A0%E5%AD%A6)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zh.wikipedia.org/wiki/%E5%A4%9A%E8%82%BD" TargetMode="External"/><Relationship Id="rId5" Type="http://schemas.openxmlformats.org/officeDocument/2006/relationships/hyperlink" Target="https://zh.wikipedia.org/wiki/MRNA" TargetMode="External"/><Relationship Id="rId4" Type="http://schemas.openxmlformats.org/officeDocument/2006/relationships/hyperlink" Target="https://zh.wikipedia.org/wiki/%E8%9B%8B%E7%99%BD%E8%B4%A8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zh.wikipedia.org/wiki/GDT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jpeg"/><Relationship Id="rId5" Type="http://schemas.openxmlformats.org/officeDocument/2006/relationships/image" Target="../media/image35.jpeg"/><Relationship Id="rId4" Type="http://schemas.openxmlformats.org/officeDocument/2006/relationships/image" Target="../media/image34.jp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gi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1.png"/></Relationships>
</file>

<file path=ppt/slides/_rels/slide2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00.png"/><Relationship Id="rId18" Type="http://schemas.openxmlformats.org/officeDocument/2006/relationships/image" Target="../media/image130.png"/><Relationship Id="rId3" Type="http://schemas.openxmlformats.org/officeDocument/2006/relationships/image" Target="../media/image40.gif"/><Relationship Id="rId17" Type="http://schemas.openxmlformats.org/officeDocument/2006/relationships/image" Target="../media/image120.png"/><Relationship Id="rId2" Type="http://schemas.openxmlformats.org/officeDocument/2006/relationships/notesSlide" Target="../notesSlides/notesSlide26.xml"/><Relationship Id="rId16" Type="http://schemas.openxmlformats.org/officeDocument/2006/relationships/image" Target="../media/image1100.png"/><Relationship Id="rId20" Type="http://schemas.openxmlformats.org/officeDocument/2006/relationships/image" Target="../media/image15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15" Type="http://schemas.openxmlformats.org/officeDocument/2006/relationships/image" Target="../media/image100.png"/><Relationship Id="rId19" Type="http://schemas.openxmlformats.org/officeDocument/2006/relationships/image" Target="../media/image140.png"/><Relationship Id="rId4" Type="http://schemas.openxmlformats.org/officeDocument/2006/relationships/image" Target="../media/image431.png"/><Relationship Id="rId14" Type="http://schemas.openxmlformats.org/officeDocument/2006/relationships/image" Target="../media/image90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0.png"/><Relationship Id="rId3" Type="http://schemas.openxmlformats.org/officeDocument/2006/relationships/image" Target="../media/image41.png"/><Relationship Id="rId7" Type="http://schemas.openxmlformats.org/officeDocument/2006/relationships/image" Target="../media/image24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0.png"/><Relationship Id="rId5" Type="http://schemas.openxmlformats.org/officeDocument/2006/relationships/image" Target="../media/image430.png"/><Relationship Id="rId4" Type="http://schemas.openxmlformats.org/officeDocument/2006/relationships/image" Target="../media/image420.png"/><Relationship Id="rId9" Type="http://schemas.openxmlformats.org/officeDocument/2006/relationships/image" Target="../media/image42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gi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kYJvU81DKgk" TargetMode="External"/><Relationship Id="rId5" Type="http://schemas.openxmlformats.org/officeDocument/2006/relationships/image" Target="../media/image48.gif"/><Relationship Id="rId4" Type="http://schemas.openxmlformats.org/officeDocument/2006/relationships/image" Target="../media/image47.gi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zh.wikipedia.org/wiki/%E6%99%BA%E6%85%A7" TargetMode="External"/><Relationship Id="rId7" Type="http://schemas.openxmlformats.org/officeDocument/2006/relationships/image" Target="../media/image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zh.wikipedia.org/wiki/%E7%AE%97%E6%B3%95" TargetMode="External"/><Relationship Id="rId5" Type="http://schemas.openxmlformats.org/officeDocument/2006/relationships/hyperlink" Target="https://zh.wikipedia.org/wiki/%E6%9C%BA%E5%99%A8%E5%AD%A6%E4%B9%A0" TargetMode="External"/><Relationship Id="rId4" Type="http://schemas.openxmlformats.org/officeDocument/2006/relationships/hyperlink" Target="https://zh.wikipedia.org/wiki/%E4%BA%BA%E5%B7%A5%E6%99%BA%E8%83%BD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zh.wikipedia.org/wiki/%E5%BE%AA%E7%8E%AF%E7%A5%9E%E7%BB%8F%E7%BD%91%E7%BB%9C" TargetMode="External"/><Relationship Id="rId13" Type="http://schemas.openxmlformats.org/officeDocument/2006/relationships/image" Target="../media/image4.jpg"/><Relationship Id="rId3" Type="http://schemas.openxmlformats.org/officeDocument/2006/relationships/hyperlink" Target="https://zh.wikipedia.org/wiki/%E6%9C%BA%E5%99%A8%E5%AD%A6%E4%B9%A0" TargetMode="External"/><Relationship Id="rId7" Type="http://schemas.openxmlformats.org/officeDocument/2006/relationships/hyperlink" Target="https://zh.wikipedia.org/w/index.php?title=%E6%B7%B1%E5%BA%A6%E7%BD%AE%E4%BF%A1%E7%BD%91%E7%BB%9C&amp;action=edit&amp;redlink=1" TargetMode="External"/><Relationship Id="rId12" Type="http://schemas.openxmlformats.org/officeDocument/2006/relationships/hyperlink" Target="https://zh.wikipedia.org/wiki/%E7%94%9F%E7%89%A9%E4%BF%A1%E6%81%AF%E5%AD%A6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zh.wikipedia.org/wiki/%E5%8D%B7%E7%A7%AF%E7%A5%9E%E7%BB%8F%E7%BD%91%E7%BB%9C" TargetMode="External"/><Relationship Id="rId11" Type="http://schemas.openxmlformats.org/officeDocument/2006/relationships/hyperlink" Target="https://zh.wikipedia.org/wiki/%E8%87%AA%E7%84%B6%E8%AF%AD%E8%A8%80%E5%A4%84%E7%90%86" TargetMode="External"/><Relationship Id="rId5" Type="http://schemas.openxmlformats.org/officeDocument/2006/relationships/hyperlink" Target="https://zh.wikipedia.org/zh-hans/%E6%B7%B1%E5%BA%A6%E5%AD%A6%E4%B9%A0#%E6%B7%B1%E5%BA%A6%E7%A5%9E%E7%BB%8F%E7%BD%91%E7%BB%9C" TargetMode="External"/><Relationship Id="rId10" Type="http://schemas.openxmlformats.org/officeDocument/2006/relationships/hyperlink" Target="https://zh.wikipedia.org/wiki/%E8%AF%AD%E9%9F%B3%E8%AF%86%E5%88%AB" TargetMode="External"/><Relationship Id="rId4" Type="http://schemas.openxmlformats.org/officeDocument/2006/relationships/hyperlink" Target="https://zh.wikipedia.org/wiki/%E7%AE%97%E6%B3%95" TargetMode="External"/><Relationship Id="rId9" Type="http://schemas.openxmlformats.org/officeDocument/2006/relationships/hyperlink" Target="https://zh.wikipedia.org/wiki/%E8%AE%A1%E7%AE%97%E6%9C%BA%E8%A7%86%E8%A7%89" TargetMode="External"/><Relationship Id="rId14" Type="http://schemas.openxmlformats.org/officeDocument/2006/relationships/image" Target="../media/image5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wmf"/><Relationship Id="rId13" Type="http://schemas.openxmlformats.org/officeDocument/2006/relationships/image" Target="../media/image80.png"/><Relationship Id="rId18" Type="http://schemas.openxmlformats.org/officeDocument/2006/relationships/image" Target="../media/image13.png"/><Relationship Id="rId26" Type="http://schemas.openxmlformats.org/officeDocument/2006/relationships/image" Target="../media/image21.png"/><Relationship Id="rId3" Type="http://schemas.openxmlformats.org/officeDocument/2006/relationships/notesSlide" Target="../notesSlides/notesSlide7.xml"/><Relationship Id="rId21" Type="http://schemas.openxmlformats.org/officeDocument/2006/relationships/image" Target="../media/image16.png"/><Relationship Id="rId7" Type="http://schemas.openxmlformats.org/officeDocument/2006/relationships/oleObject" Target="../embeddings/oleObject1.bin"/><Relationship Id="rId12" Type="http://schemas.openxmlformats.org/officeDocument/2006/relationships/image" Target="../media/image40.wmf"/><Relationship Id="rId17" Type="http://schemas.openxmlformats.org/officeDocument/2006/relationships/image" Target="../media/image12.png"/><Relationship Id="rId25" Type="http://schemas.openxmlformats.org/officeDocument/2006/relationships/image" Target="../media/image50.png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10.png"/><Relationship Id="rId20" Type="http://schemas.openxmlformats.org/officeDocument/2006/relationships/image" Target="../media/image15.png"/><Relationship Id="rId1" Type="http://schemas.openxmlformats.org/officeDocument/2006/relationships/vmlDrawing" Target="../drawings/vmlDrawing1.vml"/><Relationship Id="rId6" Type="http://schemas.openxmlformats.org/officeDocument/2006/relationships/image" Target="../media/image6.wmf"/><Relationship Id="rId11" Type="http://schemas.openxmlformats.org/officeDocument/2006/relationships/oleObject" Target="../embeddings/oleObject2.bin"/><Relationship Id="rId24" Type="http://schemas.openxmlformats.org/officeDocument/2006/relationships/image" Target="../media/image19.png"/><Relationship Id="rId5" Type="http://schemas.openxmlformats.org/officeDocument/2006/relationships/oleObject" Target="../embeddings/oleObject1.bin"/><Relationship Id="rId15" Type="http://schemas.openxmlformats.org/officeDocument/2006/relationships/image" Target="../media/image10.png"/><Relationship Id="rId23" Type="http://schemas.openxmlformats.org/officeDocument/2006/relationships/image" Target="../media/image18.png"/><Relationship Id="rId19" Type="http://schemas.openxmlformats.org/officeDocument/2006/relationships/image" Target="../media/image14.png"/><Relationship Id="rId4" Type="http://schemas.openxmlformats.org/officeDocument/2006/relationships/image" Target="../media/image7.png"/><Relationship Id="rId9" Type="http://schemas.openxmlformats.org/officeDocument/2006/relationships/oleObject" Target="../embeddings/oleObject2.bin"/><Relationship Id="rId14" Type="http://schemas.openxmlformats.org/officeDocument/2006/relationships/image" Target="../media/image90.png"/><Relationship Id="rId22" Type="http://schemas.openxmlformats.org/officeDocument/2006/relationships/image" Target="../media/image17.png"/><Relationship Id="rId27" Type="http://schemas.openxmlformats.org/officeDocument/2006/relationships/image" Target="../media/image6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wmf"/><Relationship Id="rId13" Type="http://schemas.openxmlformats.org/officeDocument/2006/relationships/image" Target="../media/image80.png"/><Relationship Id="rId18" Type="http://schemas.openxmlformats.org/officeDocument/2006/relationships/image" Target="../media/image13.png"/><Relationship Id="rId26" Type="http://schemas.openxmlformats.org/officeDocument/2006/relationships/image" Target="../media/image21.png"/><Relationship Id="rId3" Type="http://schemas.openxmlformats.org/officeDocument/2006/relationships/notesSlide" Target="../notesSlides/notesSlide8.xml"/><Relationship Id="rId21" Type="http://schemas.openxmlformats.org/officeDocument/2006/relationships/image" Target="../media/image16.png"/><Relationship Id="rId7" Type="http://schemas.openxmlformats.org/officeDocument/2006/relationships/oleObject" Target="../embeddings/oleObject1.bin"/><Relationship Id="rId12" Type="http://schemas.openxmlformats.org/officeDocument/2006/relationships/image" Target="../media/image40.wmf"/><Relationship Id="rId17" Type="http://schemas.openxmlformats.org/officeDocument/2006/relationships/image" Target="../media/image12.png"/><Relationship Id="rId25" Type="http://schemas.openxmlformats.org/officeDocument/2006/relationships/image" Target="../media/image50.png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10.png"/><Relationship Id="rId20" Type="http://schemas.openxmlformats.org/officeDocument/2006/relationships/image" Target="../media/image15.png"/><Relationship Id="rId1" Type="http://schemas.openxmlformats.org/officeDocument/2006/relationships/vmlDrawing" Target="../drawings/vmlDrawing2.vml"/><Relationship Id="rId6" Type="http://schemas.openxmlformats.org/officeDocument/2006/relationships/image" Target="../media/image6.wmf"/><Relationship Id="rId11" Type="http://schemas.openxmlformats.org/officeDocument/2006/relationships/oleObject" Target="../embeddings/oleObject2.bin"/><Relationship Id="rId24" Type="http://schemas.openxmlformats.org/officeDocument/2006/relationships/image" Target="../media/image19.png"/><Relationship Id="rId5" Type="http://schemas.openxmlformats.org/officeDocument/2006/relationships/oleObject" Target="../embeddings/oleObject1.bin"/><Relationship Id="rId15" Type="http://schemas.openxmlformats.org/officeDocument/2006/relationships/image" Target="../media/image10.png"/><Relationship Id="rId23" Type="http://schemas.openxmlformats.org/officeDocument/2006/relationships/image" Target="../media/image18.png"/><Relationship Id="rId19" Type="http://schemas.openxmlformats.org/officeDocument/2006/relationships/image" Target="../media/image14.png"/><Relationship Id="rId4" Type="http://schemas.openxmlformats.org/officeDocument/2006/relationships/image" Target="../media/image7.png"/><Relationship Id="rId9" Type="http://schemas.openxmlformats.org/officeDocument/2006/relationships/oleObject" Target="../embeddings/oleObject2.bin"/><Relationship Id="rId14" Type="http://schemas.openxmlformats.org/officeDocument/2006/relationships/image" Target="../media/image90.png"/><Relationship Id="rId22" Type="http://schemas.openxmlformats.org/officeDocument/2006/relationships/image" Target="../media/image17.png"/><Relationship Id="rId27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0452A146-20B8-4FD8-A214-319B3897D56E}"/>
              </a:ext>
            </a:extLst>
          </p:cNvPr>
          <p:cNvSpPr txBox="1"/>
          <p:nvPr/>
        </p:nvSpPr>
        <p:spPr>
          <a:xfrm>
            <a:off x="375658" y="246221"/>
            <a:ext cx="839268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Scientific Machine Learning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82D0D78-D0B9-403E-B5AC-66E83F5AC8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7549" y="150224"/>
            <a:ext cx="973866" cy="70454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72604B1-DFD6-4A0E-BA4B-23A06DBE536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25" r="82409"/>
          <a:stretch/>
        </p:blipFill>
        <p:spPr>
          <a:xfrm>
            <a:off x="992586" y="37675"/>
            <a:ext cx="893400" cy="940311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6B7CEB32-1021-4218-A4D5-F1083BF5322E}"/>
              </a:ext>
            </a:extLst>
          </p:cNvPr>
          <p:cNvSpPr txBox="1"/>
          <p:nvPr/>
        </p:nvSpPr>
        <p:spPr>
          <a:xfrm>
            <a:off x="629265" y="1784198"/>
            <a:ext cx="78166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Lecture 1: Introduction </a:t>
            </a:r>
            <a:endParaRPr lang="zh-CN" altLang="en-US" sz="28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56BF80A-5EF6-4539-ACB8-DA297CF81EAA}"/>
              </a:ext>
            </a:extLst>
          </p:cNvPr>
          <p:cNvSpPr txBox="1"/>
          <p:nvPr/>
        </p:nvSpPr>
        <p:spPr>
          <a:xfrm>
            <a:off x="629265" y="3137509"/>
            <a:ext cx="7885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孟旭辉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A6126DFE-D15F-47B5-9240-27C4587C9024}"/>
              </a:ext>
            </a:extLst>
          </p:cNvPr>
          <p:cNvSpPr txBox="1"/>
          <p:nvPr/>
        </p:nvSpPr>
        <p:spPr>
          <a:xfrm>
            <a:off x="629265" y="3648390"/>
            <a:ext cx="7885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数学与统计学院数学与应用学科交叉创新研究院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9B9D2569-83C5-47AE-B0C1-B755D485CBD5}"/>
              </a:ext>
            </a:extLst>
          </p:cNvPr>
          <p:cNvSpPr txBox="1"/>
          <p:nvPr/>
        </p:nvSpPr>
        <p:spPr>
          <a:xfrm>
            <a:off x="629265" y="4213821"/>
            <a:ext cx="78854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办公室：欣苑</a:t>
            </a:r>
            <a:r>
              <a:rPr lang="en-US" altLang="zh-CN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2</a:t>
            </a:r>
            <a:r>
              <a:rPr lang="zh-CN" altLang="en-US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栋</a:t>
            </a:r>
            <a:r>
              <a:rPr lang="en-US" altLang="zh-CN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111</a:t>
            </a:r>
            <a:r>
              <a:rPr lang="zh-CN" altLang="en-US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室</a:t>
            </a:r>
            <a:endParaRPr lang="en-US" altLang="zh-CN" b="1" dirty="0">
              <a:solidFill>
                <a:srgbClr val="0000FF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algn="ctr"/>
            <a:endParaRPr lang="en-US" altLang="zh-CN" b="1" dirty="0">
              <a:solidFill>
                <a:srgbClr val="0000FF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algn="ctr"/>
            <a:r>
              <a:rPr lang="en-US" altLang="zh-CN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Email</a:t>
            </a:r>
            <a:r>
              <a:rPr lang="zh-CN" altLang="en-US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：</a:t>
            </a:r>
            <a:r>
              <a:rPr lang="en-US" altLang="zh-CN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xuhui_meng@hust.edu.cn</a:t>
            </a:r>
          </a:p>
        </p:txBody>
      </p:sp>
    </p:spTree>
    <p:extLst>
      <p:ext uri="{BB962C8B-B14F-4D97-AF65-F5344CB8AC3E}">
        <p14:creationId xmlns:p14="http://schemas.microsoft.com/office/powerpoint/2010/main" val="605082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659"/>
    </mc:Choice>
    <mc:Fallback xmlns="">
      <p:transition spd="slow" advTm="12659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Contents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6C4B3CC-4919-4B0C-BEDA-5A309DD3CCAF}"/>
              </a:ext>
            </a:extLst>
          </p:cNvPr>
          <p:cNvSpPr txBox="1"/>
          <p:nvPr/>
        </p:nvSpPr>
        <p:spPr>
          <a:xfrm>
            <a:off x="309716" y="1690062"/>
            <a:ext cx="8524567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Artificial Intelligence (AI) – Machine Learning – Deep Learning</a:t>
            </a: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Recent Progress on Deep Learning</a:t>
            </a: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Scientific Machine Learning – AI for Science (AI4Science)</a:t>
            </a: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2249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94"/>
    </mc:Choice>
    <mc:Fallback xmlns="">
      <p:transition spd="slow" advTm="4594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Recent Progress on DL: </a:t>
            </a:r>
            <a:r>
              <a:rPr lang="en-US" sz="2400" b="1" dirty="0" err="1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AlexNet</a:t>
            </a:r>
            <a:endParaRPr lang="en-US" sz="2400" b="1" dirty="0">
              <a:solidFill>
                <a:srgbClr val="C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BDD296D-68D4-4F03-B407-3973E4C974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6866" y="1012721"/>
            <a:ext cx="1644753" cy="1644753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C737739C-3486-41EF-857C-0F0B00E49BDE}"/>
              </a:ext>
            </a:extLst>
          </p:cNvPr>
          <p:cNvSpPr txBox="1"/>
          <p:nvPr/>
        </p:nvSpPr>
        <p:spPr>
          <a:xfrm>
            <a:off x="4050890" y="1465765"/>
            <a:ext cx="44638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Feifei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Li, Sandford University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C9251EB-49A4-41FB-9E4F-8502D7433CD3}"/>
              </a:ext>
            </a:extLst>
          </p:cNvPr>
          <p:cNvSpPr txBox="1"/>
          <p:nvPr/>
        </p:nvSpPr>
        <p:spPr>
          <a:xfrm>
            <a:off x="4748979" y="2175392"/>
            <a:ext cx="1425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ImageNet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40A0BEF-5BDF-4814-95CB-FBE9DADE08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857" y="2914057"/>
            <a:ext cx="2314898" cy="347711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F009DC11-4342-4CCB-AA3A-C90CD7F27D44}"/>
              </a:ext>
            </a:extLst>
          </p:cNvPr>
          <p:cNvSpPr txBox="1"/>
          <p:nvPr/>
        </p:nvSpPr>
        <p:spPr>
          <a:xfrm>
            <a:off x="3293807" y="2949820"/>
            <a:ext cx="54077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err="1">
                <a:latin typeface="宋体" panose="02010600030101010101" pitchFamily="2" charset="-122"/>
                <a:ea typeface="宋体" panose="02010600030101010101" pitchFamily="2" charset="-122"/>
              </a:rPr>
              <a:t>AlexNet</a:t>
            </a: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</a:rPr>
              <a:t>参加了</a:t>
            </a:r>
            <a:r>
              <a:rPr lang="en-US" altLang="zh-CN" sz="1400" dirty="0">
                <a:latin typeface="宋体" panose="02010600030101010101" pitchFamily="2" charset="-122"/>
                <a:ea typeface="宋体" panose="02010600030101010101" pitchFamily="2" charset="-122"/>
              </a:rPr>
              <a:t>2012</a:t>
            </a: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</a:rPr>
              <a:t>年</a:t>
            </a:r>
            <a:r>
              <a:rPr lang="en-US" altLang="zh-CN" sz="1400" dirty="0">
                <a:latin typeface="宋体" panose="02010600030101010101" pitchFamily="2" charset="-122"/>
                <a:ea typeface="宋体" panose="02010600030101010101" pitchFamily="2" charset="-122"/>
              </a:rPr>
              <a:t>9</a:t>
            </a: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</a:rPr>
              <a:t>月</a:t>
            </a:r>
            <a:r>
              <a:rPr lang="en-US" altLang="zh-CN" sz="1400" dirty="0">
                <a:latin typeface="宋体" panose="02010600030101010101" pitchFamily="2" charset="-122"/>
                <a:ea typeface="宋体" panose="02010600030101010101" pitchFamily="2" charset="-122"/>
              </a:rPr>
              <a:t>30</a:t>
            </a: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</a:rPr>
              <a:t>日举行的</a:t>
            </a:r>
            <a:r>
              <a:rPr lang="en-US" altLang="zh-CN" sz="1400" dirty="0">
                <a:latin typeface="宋体" panose="02010600030101010101" pitchFamily="2" charset="-122"/>
                <a:ea typeface="宋体" panose="02010600030101010101" pitchFamily="2" charset="-122"/>
                <a:hlinkClick r:id="rId5" tooltip="ImageNet"/>
              </a:rPr>
              <a:t>ImageNet</a:t>
            </a: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</a:rPr>
              <a:t>大规模视觉识别挑战赛，达到最低的</a:t>
            </a:r>
            <a:r>
              <a:rPr lang="en-US" altLang="zh-CN" sz="1400" dirty="0">
                <a:latin typeface="宋体" panose="02010600030101010101" pitchFamily="2" charset="-122"/>
                <a:ea typeface="宋体" panose="02010600030101010101" pitchFamily="2" charset="-122"/>
              </a:rPr>
              <a:t>15.3%</a:t>
            </a: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</a:rPr>
              <a:t>的</a:t>
            </a:r>
            <a:r>
              <a:rPr lang="en-US" altLang="zh-CN" sz="1400" dirty="0">
                <a:latin typeface="宋体" panose="02010600030101010101" pitchFamily="2" charset="-122"/>
                <a:ea typeface="宋体" panose="02010600030101010101" pitchFamily="2" charset="-122"/>
              </a:rPr>
              <a:t>Top-5</a:t>
            </a: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</a:rPr>
              <a:t>错误率，比第二名低</a:t>
            </a:r>
            <a:r>
              <a:rPr lang="en-US" altLang="zh-CN" sz="1400" dirty="0">
                <a:latin typeface="宋体" panose="02010600030101010101" pitchFamily="2" charset="-122"/>
                <a:ea typeface="宋体" panose="02010600030101010101" pitchFamily="2" charset="-122"/>
              </a:rPr>
              <a:t>10.8</a:t>
            </a: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</a:rPr>
              <a:t>个百分点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C358672-4FDD-4D58-8A95-4FDBA09FEA48}"/>
              </a:ext>
            </a:extLst>
          </p:cNvPr>
          <p:cNvSpPr txBox="1"/>
          <p:nvPr/>
        </p:nvSpPr>
        <p:spPr>
          <a:xfrm>
            <a:off x="3293805" y="3692106"/>
            <a:ext cx="540774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1400" b="1" dirty="0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神经网络深度对模型性能提升至关重要</a:t>
            </a:r>
            <a:endParaRPr lang="en-US" altLang="zh-CN" sz="1400" b="1" dirty="0">
              <a:solidFill>
                <a:srgbClr val="C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sz="1400" b="1" dirty="0">
              <a:solidFill>
                <a:srgbClr val="C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1400" b="1" dirty="0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GPU</a:t>
            </a:r>
            <a:r>
              <a:rPr lang="zh-CN" altLang="en-US" sz="1400" b="1" dirty="0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加速计算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BFA6136B-4352-4F87-AD89-0D6FD31E937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9560" y="3688923"/>
            <a:ext cx="1641987" cy="92361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32CA2B15-53F6-4AD7-9ED8-F852AA553F8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824" b="10958"/>
          <a:stretch/>
        </p:blipFill>
        <p:spPr>
          <a:xfrm>
            <a:off x="4378327" y="6546715"/>
            <a:ext cx="3238700" cy="29273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8A5BA33B-E896-4247-B4A0-301A9487730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6221" y="5014924"/>
            <a:ext cx="2502911" cy="1414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161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94"/>
    </mc:Choice>
    <mc:Fallback xmlns="">
      <p:transition spd="slow" advTm="45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9" grpId="0"/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Recent Progress on DL: DeepMind - </a:t>
            </a:r>
            <a:r>
              <a:rPr lang="en-US" sz="2400" b="1" dirty="0" err="1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Alphago</a:t>
            </a:r>
            <a:endParaRPr lang="en-US" sz="2400" b="1" dirty="0">
              <a:solidFill>
                <a:srgbClr val="C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6581ADC-CC4D-4503-A475-EB960FB768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897" y="2334340"/>
            <a:ext cx="2461608" cy="246160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2A9586B-A600-4146-93B6-2B9BA8D444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1505" y="2093326"/>
            <a:ext cx="6087325" cy="2943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289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94"/>
    </mc:Choice>
    <mc:Fallback xmlns="">
      <p:transition spd="slow" advTm="4594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Recent Progress on DL: DeepMind - </a:t>
            </a:r>
            <a:r>
              <a:rPr lang="en-US" sz="2400" b="1" dirty="0" err="1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Alphago</a:t>
            </a:r>
            <a:endParaRPr lang="en-US" sz="2400" b="1" dirty="0">
              <a:solidFill>
                <a:srgbClr val="C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0DF7830A-D095-4B99-9827-24A1535FB986}"/>
                  </a:ext>
                </a:extLst>
              </p:cNvPr>
              <p:cNvSpPr txBox="1"/>
              <p:nvPr/>
            </p:nvSpPr>
            <p:spPr>
              <a:xfrm>
                <a:off x="341742" y="5474613"/>
                <a:ext cx="807467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US" altLang="zh-CN" dirty="0"/>
                  <a:t>64</a:t>
                </a:r>
                <a:r>
                  <a:rPr lang="zh-CN" altLang="en-US" dirty="0"/>
                  <a:t>位系统寻址空间</a:t>
                </a:r>
                <a:r>
                  <a:rPr lang="en-US" altLang="zh-CN" dirty="0"/>
                  <a:t>: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64</m:t>
                        </m:r>
                      </m:sup>
                    </m:sSup>
                  </m:oMath>
                </a14:m>
                <a:endParaRPr lang="en-US" altLang="zh-CN" dirty="0"/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endParaRPr lang="en-US" altLang="zh-CN" dirty="0"/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zh-CN" altLang="en-US" dirty="0"/>
                  <a:t>可观测宇宙包含的原子数目：大约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80</m:t>
                        </m:r>
                      </m:sup>
                    </m:sSup>
                  </m:oMath>
                </a14:m>
                <a:r>
                  <a:rPr lang="zh-CN" altLang="en-US" dirty="0"/>
                  <a:t>个 </a:t>
                </a: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0DF7830A-D095-4B99-9827-24A1535FB9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742" y="5474613"/>
                <a:ext cx="8074670" cy="923330"/>
              </a:xfrm>
              <a:prstGeom prst="rect">
                <a:avLst/>
              </a:prstGeom>
              <a:blipFill>
                <a:blip r:embed="rId3"/>
                <a:stretch>
                  <a:fillRect l="-453" t="-3289" b="-92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E10E1626-BBCB-4BE4-9CD0-B96996410A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48" y="921722"/>
            <a:ext cx="8790039" cy="417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561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94"/>
    </mc:Choice>
    <mc:Fallback xmlns="">
      <p:transition spd="slow" advTm="45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Recent Progress on DL: DeepMind - </a:t>
            </a:r>
            <a:r>
              <a:rPr lang="en-US" sz="2400" b="1" dirty="0" err="1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Alphago</a:t>
            </a:r>
            <a:endParaRPr lang="en-US" sz="2400" b="1" dirty="0">
              <a:solidFill>
                <a:srgbClr val="C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E181E93-A4DA-4836-A957-EC7E44B937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652" y="1067522"/>
            <a:ext cx="7668695" cy="2676899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92830827-D2D8-41CE-B06A-29B80E6A7B50}"/>
              </a:ext>
            </a:extLst>
          </p:cNvPr>
          <p:cNvSpPr txBox="1"/>
          <p:nvPr/>
        </p:nvSpPr>
        <p:spPr>
          <a:xfrm>
            <a:off x="668593" y="4178709"/>
            <a:ext cx="766869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/>
              <a:t>14</a:t>
            </a:r>
            <a:r>
              <a:rPr lang="zh-CN" altLang="en-US" dirty="0"/>
              <a:t>次世界冠军</a:t>
            </a: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/>
              <a:t>18</a:t>
            </a:r>
            <a:r>
              <a:rPr lang="zh-CN" altLang="en-US" dirty="0"/>
              <a:t>个国际大赛冠军</a:t>
            </a: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/>
              <a:t>冠军数围棋史排名第二</a:t>
            </a:r>
          </a:p>
        </p:txBody>
      </p:sp>
    </p:spTree>
    <p:extLst>
      <p:ext uri="{BB962C8B-B14F-4D97-AF65-F5344CB8AC3E}">
        <p14:creationId xmlns:p14="http://schemas.microsoft.com/office/powerpoint/2010/main" val="1911131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94"/>
    </mc:Choice>
    <mc:Fallback xmlns="">
      <p:transition spd="slow" advTm="45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Recent Progress on DL: </a:t>
            </a:r>
            <a:r>
              <a:rPr lang="en-US" sz="2400" b="1" dirty="0" err="1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Alphago</a:t>
            </a:r>
            <a:r>
              <a:rPr lang="en-US" sz="24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 -&gt;</a:t>
            </a:r>
            <a:r>
              <a:rPr lang="en-US" sz="2400" b="1" dirty="0" err="1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Alphazero</a:t>
            </a:r>
            <a:endParaRPr lang="en-US" sz="2400" b="1" dirty="0">
              <a:solidFill>
                <a:srgbClr val="C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7F4AE06-F682-49B3-981A-F85CF1779D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2855" y="993058"/>
            <a:ext cx="3634912" cy="5412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976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94"/>
    </mc:Choice>
    <mc:Fallback xmlns="">
      <p:transition spd="slow" advTm="4594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Recent Progress on DL: DeepMind - </a:t>
            </a:r>
            <a:r>
              <a:rPr lang="en-US" sz="2400" b="1" dirty="0" err="1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Alphafold</a:t>
            </a:r>
            <a:endParaRPr lang="en-US" sz="2400" b="1" dirty="0">
              <a:solidFill>
                <a:srgbClr val="C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34137BC-4B6E-4DF8-8F66-96FFAF76CE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7742" y="826334"/>
            <a:ext cx="5948516" cy="2870858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C87070B9-F843-449A-8B61-8F885165AE10}"/>
              </a:ext>
            </a:extLst>
          </p:cNvPr>
          <p:cNvSpPr txBox="1"/>
          <p:nvPr/>
        </p:nvSpPr>
        <p:spPr>
          <a:xfrm>
            <a:off x="167148" y="4136721"/>
            <a:ext cx="8839199" cy="17985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zh-CN" altLang="en-US" b="1" dirty="0">
                <a:solidFill>
                  <a:srgbClr val="202122"/>
                </a:solidFill>
                <a:latin typeface="Arial" panose="020B0604020202020204" pitchFamily="34" charset="0"/>
              </a:rPr>
              <a:t>蛋白质折叠</a:t>
            </a:r>
            <a:r>
              <a:rPr lang="zh-CN" altLang="en-US" dirty="0">
                <a:solidFill>
                  <a:srgbClr val="202122"/>
                </a:solidFill>
                <a:latin typeface="Arial" panose="020B0604020202020204" pitchFamily="34" charset="0"/>
              </a:rPr>
              <a:t>（</a:t>
            </a:r>
            <a:r>
              <a:rPr lang="en-US" altLang="zh-CN" dirty="0">
                <a:solidFill>
                  <a:srgbClr val="202122"/>
                </a:solidFill>
                <a:latin typeface="Arial" panose="020B0604020202020204" pitchFamily="34" charset="0"/>
              </a:rPr>
              <a:t>Protein folding</a:t>
            </a:r>
            <a:r>
              <a:rPr lang="zh-CN" altLang="en-US" dirty="0">
                <a:solidFill>
                  <a:srgbClr val="202122"/>
                </a:solidFill>
                <a:latin typeface="Arial" panose="020B0604020202020204" pitchFamily="34" charset="0"/>
              </a:rPr>
              <a:t>）是</a:t>
            </a:r>
            <a:r>
              <a:rPr lang="zh-CN" altLang="en-US" dirty="0">
                <a:solidFill>
                  <a:srgbClr val="0645AD"/>
                </a:solidFill>
                <a:latin typeface="Arial" panose="020B0604020202020204" pitchFamily="34" charset="0"/>
                <a:hlinkClick r:id="rId4" tooltip="蛋白质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蛋白质</a:t>
            </a:r>
            <a:r>
              <a:rPr lang="zh-CN" altLang="en-US" dirty="0">
                <a:solidFill>
                  <a:srgbClr val="202122"/>
                </a:solidFill>
                <a:latin typeface="Arial" panose="020B0604020202020204" pitchFamily="34" charset="0"/>
              </a:rPr>
              <a:t>获得其功能性结构和构象的</a:t>
            </a:r>
            <a:r>
              <a:rPr lang="zh-CN" altLang="en-US" b="1" dirty="0">
                <a:solidFill>
                  <a:srgbClr val="202122"/>
                </a:solidFill>
                <a:latin typeface="Arial" panose="020B0604020202020204" pitchFamily="34" charset="0"/>
              </a:rPr>
              <a:t>物理过程</a:t>
            </a:r>
            <a:r>
              <a:rPr lang="zh-CN" altLang="en-US" dirty="0">
                <a:solidFill>
                  <a:srgbClr val="202122"/>
                </a:solidFill>
                <a:latin typeface="Arial" panose="020B0604020202020204" pitchFamily="34" charset="0"/>
              </a:rPr>
              <a:t>。通过这一物理过程，蛋白质从无规则卷曲折叠成特定的功能性三维结构。在从</a:t>
            </a:r>
            <a:r>
              <a:rPr lang="en-US" altLang="zh-CN" dirty="0">
                <a:solidFill>
                  <a:srgbClr val="0645AD"/>
                </a:solidFill>
                <a:latin typeface="Arial" panose="020B0604020202020204" pitchFamily="34" charset="0"/>
                <a:hlinkClick r:id="rId5" tooltip="MRNA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mRNA</a:t>
            </a:r>
            <a:r>
              <a:rPr lang="zh-CN" altLang="en-US" dirty="0">
                <a:solidFill>
                  <a:srgbClr val="202122"/>
                </a:solidFill>
                <a:latin typeface="Arial" panose="020B0604020202020204" pitchFamily="34" charset="0"/>
              </a:rPr>
              <a:t>序列翻译成线性的氨基酸链时，蛋白质都是以去折叠</a:t>
            </a:r>
            <a:r>
              <a:rPr lang="zh-CN" altLang="en-US" dirty="0">
                <a:solidFill>
                  <a:srgbClr val="0645AD"/>
                </a:solidFill>
                <a:latin typeface="Arial" panose="020B0604020202020204" pitchFamily="34" charset="0"/>
                <a:hlinkClick r:id="rId6" tooltip="多肽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多肽</a:t>
            </a:r>
            <a:r>
              <a:rPr lang="zh-CN" altLang="en-US" dirty="0">
                <a:solidFill>
                  <a:srgbClr val="202122"/>
                </a:solidFill>
                <a:latin typeface="Arial" panose="020B0604020202020204" pitchFamily="34" charset="0"/>
              </a:rPr>
              <a:t>或无规则卷曲的形式存在。</a:t>
            </a:r>
            <a:endParaRPr lang="en-US" altLang="zh-CN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pPr marL="285750" indent="-285750" algn="just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rgbClr val="202122"/>
                </a:solidFill>
                <a:latin typeface="Arial" panose="020B0604020202020204" pitchFamily="34" charset="0"/>
              </a:rPr>
              <a:t>安芬森法则：</a:t>
            </a:r>
            <a:r>
              <a:rPr lang="zh-CN" altLang="en-US" dirty="0"/>
              <a:t>蛋白质分子的一级结构决定其立体结构</a:t>
            </a:r>
            <a:endParaRPr lang="en-US" altLang="zh-CN" dirty="0"/>
          </a:p>
          <a:p>
            <a:pPr marL="285750" indent="-285750" algn="just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zh-CN" altLang="en-US" dirty="0"/>
              <a:t>已知某基因序列可</a:t>
            </a:r>
            <a:r>
              <a:rPr lang="zh-CN" altLang="en-US" dirty="0">
                <a:hlinkClick r:id="rId7" tooltip="翻译 (遗传学)"/>
              </a:rPr>
              <a:t>翻译</a:t>
            </a:r>
            <a:r>
              <a:rPr lang="zh-CN" altLang="en-US" dirty="0"/>
              <a:t>获得对应蛋白质的胺基酸序列，即蛋白质的一级结构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4D21E99-80C0-4332-B961-550D18D061E1}"/>
              </a:ext>
            </a:extLst>
          </p:cNvPr>
          <p:cNvSpPr txBox="1"/>
          <p:nvPr/>
        </p:nvSpPr>
        <p:spPr>
          <a:xfrm>
            <a:off x="1165123" y="6190090"/>
            <a:ext cx="6813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基因序列 </a:t>
            </a:r>
            <a:r>
              <a:rPr lang="en-US" altLang="zh-CN" dirty="0"/>
              <a:t>– </a:t>
            </a:r>
            <a:r>
              <a:rPr lang="zh-CN" altLang="en-US" dirty="0"/>
              <a:t>蛋白质三维结构 </a:t>
            </a:r>
            <a:r>
              <a:rPr lang="en-US" altLang="zh-CN" dirty="0"/>
              <a:t>– </a:t>
            </a:r>
            <a:r>
              <a:rPr lang="zh-CN" altLang="en-US" dirty="0"/>
              <a:t>蛋白质功能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D592DE6-062C-4A14-8057-B528BF8A14A6}"/>
              </a:ext>
            </a:extLst>
          </p:cNvPr>
          <p:cNvSpPr/>
          <p:nvPr/>
        </p:nvSpPr>
        <p:spPr>
          <a:xfrm>
            <a:off x="3079760" y="3767388"/>
            <a:ext cx="34163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solidFill>
                  <a:srgbClr val="202122"/>
                </a:solidFill>
                <a:latin typeface="Arial" panose="020B0604020202020204" pitchFamily="34" charset="0"/>
              </a:rPr>
              <a:t>蛋白質的功能取決於其立體結構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09579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94"/>
    </mc:Choice>
    <mc:Fallback xmlns="">
      <p:transition spd="slow" advTm="4594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Recent Progress on DL: </a:t>
            </a:r>
            <a:r>
              <a:rPr lang="en-US" sz="2400" b="1" dirty="0" err="1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Alphafold</a:t>
            </a:r>
            <a:endParaRPr lang="en-US" sz="2400" b="1" dirty="0">
              <a:solidFill>
                <a:srgbClr val="C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4AC1F48-7D9B-47F5-B59D-CBFD13A7EC0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5452" y="902724"/>
            <a:ext cx="3733096" cy="2526276"/>
          </a:xfrm>
          <a:prstGeom prst="rect">
            <a:avLst/>
          </a:prstGeom>
        </p:spPr>
      </p:pic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34FADB58-80AD-4980-9DED-7147DEA5D454}"/>
              </a:ext>
            </a:extLst>
          </p:cNvPr>
          <p:cNvCxnSpPr>
            <a:stCxn id="7" idx="2"/>
          </p:cNvCxnSpPr>
          <p:nvPr/>
        </p:nvCxnSpPr>
        <p:spPr>
          <a:xfrm flipH="1">
            <a:off x="2349910" y="3429000"/>
            <a:ext cx="2222090" cy="1093839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5B05051F-DA4B-46BE-B768-541F3DFC6612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4572000" y="3429000"/>
            <a:ext cx="2222090" cy="123149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67C3925B-D29A-4673-800E-DB318D741DEE}"/>
              </a:ext>
            </a:extLst>
          </p:cNvPr>
          <p:cNvSpPr txBox="1"/>
          <p:nvPr/>
        </p:nvSpPr>
        <p:spPr>
          <a:xfrm>
            <a:off x="639097" y="4739148"/>
            <a:ext cx="3421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灭活</a:t>
            </a:r>
            <a:r>
              <a:rPr lang="en-US" altLang="zh-CN" dirty="0"/>
              <a:t>/</a:t>
            </a:r>
            <a:r>
              <a:rPr lang="zh-CN" altLang="en-US" dirty="0"/>
              <a:t>减活疫苗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4AF8532C-5F76-4F7B-86EC-4644699A4C06}"/>
              </a:ext>
            </a:extLst>
          </p:cNvPr>
          <p:cNvSpPr txBox="1"/>
          <p:nvPr/>
        </p:nvSpPr>
        <p:spPr>
          <a:xfrm>
            <a:off x="5083277" y="4739148"/>
            <a:ext cx="3421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mRNA</a:t>
            </a:r>
            <a:r>
              <a:rPr lang="zh-CN" altLang="en-US" dirty="0"/>
              <a:t>疫苗</a:t>
            </a:r>
          </a:p>
        </p:txBody>
      </p:sp>
    </p:spTree>
    <p:extLst>
      <p:ext uri="{BB962C8B-B14F-4D97-AF65-F5344CB8AC3E}">
        <p14:creationId xmlns:p14="http://schemas.microsoft.com/office/powerpoint/2010/main" val="2877880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94"/>
    </mc:Choice>
    <mc:Fallback xmlns="">
      <p:transition spd="slow" advTm="4594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Recent Progress on DL: </a:t>
            </a:r>
            <a:r>
              <a:rPr lang="en-US" sz="2400" b="1" dirty="0" err="1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Alphafold</a:t>
            </a:r>
            <a:endParaRPr lang="en-US" sz="2400" b="1" dirty="0">
              <a:solidFill>
                <a:srgbClr val="C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68C1438-3218-4C39-87A7-EF2AEC6C5C37}"/>
              </a:ext>
            </a:extLst>
          </p:cNvPr>
          <p:cNvSpPr txBox="1"/>
          <p:nvPr/>
        </p:nvSpPr>
        <p:spPr>
          <a:xfrm>
            <a:off x="373626" y="1238865"/>
            <a:ext cx="8082116" cy="42216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zh-CN" altLang="en-US" dirty="0"/>
              <a:t>所有生命形式中已知蛋白质超过</a:t>
            </a:r>
            <a:r>
              <a:rPr lang="en-US" altLang="zh-CN" dirty="0"/>
              <a:t>2</a:t>
            </a:r>
            <a:r>
              <a:rPr lang="zh-CN" altLang="en-US" dirty="0"/>
              <a:t>亿种</a:t>
            </a:r>
            <a:r>
              <a:rPr lang="en-US" altLang="zh-CN" dirty="0"/>
              <a:t>, </a:t>
            </a:r>
            <a:r>
              <a:rPr lang="zh-CN" altLang="en-US" dirty="0"/>
              <a:t>过去</a:t>
            </a:r>
            <a:r>
              <a:rPr lang="en-US" altLang="zh-CN" dirty="0"/>
              <a:t>60</a:t>
            </a:r>
            <a:r>
              <a:rPr lang="zh-CN" altLang="en-US" dirty="0"/>
              <a:t>年努力只确定了约</a:t>
            </a:r>
            <a:r>
              <a:rPr lang="en-US" altLang="zh-CN" dirty="0"/>
              <a:t>170,000</a:t>
            </a:r>
            <a:r>
              <a:rPr lang="zh-CN" altLang="en-US" dirty="0"/>
              <a:t>种蛋白质结构</a:t>
            </a:r>
            <a:endParaRPr lang="en-US" altLang="zh-CN" dirty="0"/>
          </a:p>
          <a:p>
            <a:pPr marL="285750" indent="-285750">
              <a:lnSpc>
                <a:spcPct val="125000"/>
              </a:lnSpc>
              <a:buFont typeface="Wingdings" panose="05000000000000000000" pitchFamily="2" charset="2"/>
              <a:buChar char="Ø"/>
            </a:pPr>
            <a:endParaRPr lang="en-US" altLang="zh-CN" dirty="0"/>
          </a:p>
          <a:p>
            <a:pPr marL="285750" indent="-285750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zh-CN" altLang="en-US" dirty="0"/>
              <a:t>蛋白质结构预测技术的关键测试</a:t>
            </a:r>
            <a:r>
              <a:rPr lang="en-US" altLang="zh-CN" dirty="0"/>
              <a:t>(CASP)-</a:t>
            </a:r>
            <a:r>
              <a:rPr lang="zh-CN" altLang="en-US" dirty="0"/>
              <a:t>起源于</a:t>
            </a:r>
            <a:r>
              <a:rPr lang="en-US" altLang="zh-CN" dirty="0"/>
              <a:t>1994</a:t>
            </a:r>
            <a:r>
              <a:rPr lang="zh-CN" altLang="en-US" dirty="0"/>
              <a:t>年，每两年一次</a:t>
            </a:r>
            <a:endParaRPr lang="en-US" altLang="zh-CN" dirty="0"/>
          </a:p>
          <a:p>
            <a:pPr marL="285750" indent="-285750">
              <a:lnSpc>
                <a:spcPct val="125000"/>
              </a:lnSpc>
              <a:buFont typeface="Wingdings" panose="05000000000000000000" pitchFamily="2" charset="2"/>
              <a:buChar char="Ø"/>
            </a:pPr>
            <a:endParaRPr lang="en-US" altLang="zh-CN" dirty="0"/>
          </a:p>
          <a:p>
            <a:pPr marL="285750" indent="-285750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zh-CN" altLang="en-US" dirty="0"/>
              <a:t>到</a:t>
            </a:r>
            <a:r>
              <a:rPr lang="en-US" altLang="zh-CN" dirty="0"/>
              <a:t>2016</a:t>
            </a:r>
            <a:r>
              <a:rPr lang="zh-CN" altLang="en-US" dirty="0"/>
              <a:t>年的蛋白质发现</a:t>
            </a:r>
            <a:r>
              <a:rPr lang="en-US" altLang="zh-CN" dirty="0">
                <a:hlinkClick r:id="rId3" tooltip="GDT"/>
              </a:rPr>
              <a:t>GDT</a:t>
            </a:r>
            <a:r>
              <a:rPr lang="zh-CN" altLang="en-US" dirty="0"/>
              <a:t>分数也只能达到</a:t>
            </a:r>
            <a:r>
              <a:rPr lang="en-US" altLang="zh-CN" dirty="0"/>
              <a:t>100</a:t>
            </a:r>
            <a:r>
              <a:rPr lang="zh-CN" altLang="en-US" dirty="0"/>
              <a:t>满分的</a:t>
            </a:r>
            <a:r>
              <a:rPr lang="en-US" altLang="zh-CN" dirty="0"/>
              <a:t>40</a:t>
            </a:r>
            <a:r>
              <a:rPr lang="zh-CN" altLang="en-US" dirty="0"/>
              <a:t>分</a:t>
            </a:r>
            <a:endParaRPr lang="en-US" altLang="zh-CN" dirty="0"/>
          </a:p>
          <a:p>
            <a:pPr marL="285750" indent="-285750">
              <a:lnSpc>
                <a:spcPct val="125000"/>
              </a:lnSpc>
              <a:buFont typeface="Wingdings" panose="05000000000000000000" pitchFamily="2" charset="2"/>
              <a:buChar char="Ø"/>
            </a:pPr>
            <a:endParaRPr lang="en-US" altLang="zh-CN" dirty="0"/>
          </a:p>
          <a:p>
            <a:pPr marL="285750" indent="-285750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en-US" altLang="zh-CN" dirty="0"/>
              <a:t>2018</a:t>
            </a:r>
            <a:r>
              <a:rPr lang="zh-CN" altLang="en-US" dirty="0"/>
              <a:t>年</a:t>
            </a:r>
            <a:r>
              <a:rPr lang="en-US" altLang="zh-CN" dirty="0"/>
              <a:t> – </a:t>
            </a:r>
            <a:r>
              <a:rPr lang="en-US" altLang="zh-CN" dirty="0" err="1"/>
              <a:t>Alphafold</a:t>
            </a:r>
            <a:r>
              <a:rPr lang="en-US" altLang="zh-CN" dirty="0"/>
              <a:t>: 68.5</a:t>
            </a:r>
          </a:p>
          <a:p>
            <a:pPr marL="285750" indent="-285750">
              <a:lnSpc>
                <a:spcPct val="125000"/>
              </a:lnSpc>
              <a:buFont typeface="Wingdings" panose="05000000000000000000" pitchFamily="2" charset="2"/>
              <a:buChar char="Ø"/>
            </a:pPr>
            <a:endParaRPr lang="en-US" altLang="zh-CN" dirty="0"/>
          </a:p>
          <a:p>
            <a:pPr marL="285750" indent="-285750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en-US" altLang="zh-CN" dirty="0"/>
              <a:t>2020</a:t>
            </a:r>
            <a:r>
              <a:rPr lang="zh-CN" altLang="en-US" dirty="0"/>
              <a:t>年 </a:t>
            </a:r>
            <a:r>
              <a:rPr lang="en-US" altLang="zh-CN" dirty="0"/>
              <a:t>- Alphafold2:</a:t>
            </a:r>
            <a:r>
              <a:rPr lang="zh-CN" altLang="en-US" dirty="0"/>
              <a:t> </a:t>
            </a:r>
            <a:r>
              <a:rPr lang="en-US" altLang="zh-CN" dirty="0"/>
              <a:t>92.4</a:t>
            </a:r>
          </a:p>
          <a:p>
            <a:pPr marL="285750" indent="-285750">
              <a:lnSpc>
                <a:spcPct val="125000"/>
              </a:lnSpc>
              <a:buFont typeface="Wingdings" panose="05000000000000000000" pitchFamily="2" charset="2"/>
              <a:buChar char="Ø"/>
            </a:pPr>
            <a:endParaRPr lang="en-US" altLang="zh-CN" dirty="0"/>
          </a:p>
          <a:p>
            <a:pPr marL="285750" indent="-285750">
              <a:lnSpc>
                <a:spcPct val="125000"/>
              </a:lnSpc>
              <a:buFont typeface="Wingdings" panose="05000000000000000000" pitchFamily="2" charset="2"/>
              <a:buChar char="Ø"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53776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94"/>
    </mc:Choice>
    <mc:Fallback xmlns="">
      <p:transition spd="slow" advTm="4594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Recent Progress on DL: DeepMind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EE3C1E8-9243-46FF-A7C8-22A1FE0C6A2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292" y="1163945"/>
            <a:ext cx="4061816" cy="535440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8A1E1E8-C3C6-43B6-B98D-ACEAFE6ACB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163945"/>
            <a:ext cx="4041058" cy="5354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238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94"/>
    </mc:Choice>
    <mc:Fallback xmlns="">
      <p:transition spd="slow" advTm="4594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4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课程考核方式</a:t>
            </a:r>
            <a:endParaRPr lang="en-US" sz="2400" b="1" dirty="0">
              <a:solidFill>
                <a:srgbClr val="C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6C4B3CC-4919-4B0C-BEDA-5A309DD3CCAF}"/>
              </a:ext>
            </a:extLst>
          </p:cNvPr>
          <p:cNvSpPr txBox="1"/>
          <p:nvPr/>
        </p:nvSpPr>
        <p:spPr>
          <a:xfrm>
            <a:off x="309716" y="1690062"/>
            <a:ext cx="852456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64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学时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平时成绩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50% + 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结课论文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50%</a:t>
            </a: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平时成绩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课程要求：编程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Python/Julia/Jax…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6B85DAA-C8FC-4A5C-9E42-CD0A12720A5F}"/>
              </a:ext>
            </a:extLst>
          </p:cNvPr>
          <p:cNvSpPr txBox="1"/>
          <p:nvPr/>
        </p:nvSpPr>
        <p:spPr>
          <a:xfrm>
            <a:off x="619433" y="4097161"/>
            <a:ext cx="85245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4-5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次课后作业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2073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94"/>
    </mc:Choice>
    <mc:Fallback xmlns="">
      <p:transition spd="slow" advTm="4594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Recent Progress on DL: DeepMind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E74815F-2CB2-47D0-812D-A7318494F2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045" y="1318194"/>
            <a:ext cx="8445910" cy="3315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306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94"/>
    </mc:Choice>
    <mc:Fallback xmlns="">
      <p:transition spd="slow" advTm="4594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 err="1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OpenAI-Chatgpt</a:t>
            </a:r>
            <a:endParaRPr lang="en-US" sz="2400" b="1" dirty="0">
              <a:solidFill>
                <a:srgbClr val="C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EEC8E41B-27F8-426D-A28A-0E80ABED01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349" y="917860"/>
            <a:ext cx="4788693" cy="1358817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57442BA3-68DD-49FC-A1D1-960F40D2E8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613" y="2438399"/>
            <a:ext cx="5546167" cy="404597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EF190BE-E9D9-42B6-9976-F139F611480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4180" y="963068"/>
            <a:ext cx="2348207" cy="1401097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01476E78-113E-4A74-9AB1-C0421032693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6241" y="3225579"/>
            <a:ext cx="4466146" cy="3347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67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94"/>
    </mc:Choice>
    <mc:Fallback xmlns="">
      <p:transition spd="slow" advTm="45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Contents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6C4B3CC-4919-4B0C-BEDA-5A309DD3CCAF}"/>
              </a:ext>
            </a:extLst>
          </p:cNvPr>
          <p:cNvSpPr txBox="1"/>
          <p:nvPr/>
        </p:nvSpPr>
        <p:spPr>
          <a:xfrm>
            <a:off x="309716" y="1690062"/>
            <a:ext cx="8524567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Artificial Intelligence (AI) – Machine Learning – Deep Learning</a:t>
            </a: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Recent Progress on Deep Learning</a:t>
            </a: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Scientific Machine Learning – AI for Science (AI4Science)</a:t>
            </a: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0443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94"/>
    </mc:Choice>
    <mc:Fallback xmlns="">
      <p:transition spd="slow" advTm="4594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 err="1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SciML</a:t>
            </a:r>
            <a:r>
              <a:rPr lang="en-US" sz="24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: Solving high-dimensional PDEs 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8704BD5-DE20-4B1F-8D95-90E706CD54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884" y="981884"/>
            <a:ext cx="7364361" cy="4894232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77C828BC-6D4F-4A16-8D6A-0CAF2F2159B6}"/>
              </a:ext>
            </a:extLst>
          </p:cNvPr>
          <p:cNvSpPr/>
          <p:nvPr/>
        </p:nvSpPr>
        <p:spPr>
          <a:xfrm>
            <a:off x="5373330" y="6581001"/>
            <a:ext cx="504886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i="1" dirty="0"/>
              <a:t>J. Han: </a:t>
            </a:r>
            <a:r>
              <a:rPr lang="zh-CN" altLang="en-US" sz="1200" i="1" dirty="0"/>
              <a:t>http://cmx.caltech.edu/ipml/ipml-slides-han.pdf</a:t>
            </a:r>
          </a:p>
        </p:txBody>
      </p:sp>
    </p:spTree>
    <p:extLst>
      <p:ext uri="{BB962C8B-B14F-4D97-AF65-F5344CB8AC3E}">
        <p14:creationId xmlns:p14="http://schemas.microsoft.com/office/powerpoint/2010/main" val="527787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94"/>
    </mc:Choice>
    <mc:Fallback xmlns="">
      <p:transition spd="slow" advTm="4594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 err="1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SciML</a:t>
            </a:r>
            <a:r>
              <a:rPr lang="en-US" sz="24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: </a:t>
            </a:r>
            <a:r>
              <a:rPr lang="en-US" altLang="zh-CN" sz="24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Solving high-dimensional PDEs</a:t>
            </a:r>
            <a:r>
              <a:rPr lang="en-US" sz="24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C08E2BD-2153-4786-9DBC-69F7487626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659" y="875801"/>
            <a:ext cx="7178625" cy="426837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773063B-C6FF-4D41-95DA-EFCBDAF834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714" y="5467777"/>
            <a:ext cx="4305901" cy="102884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1C3FC4F7-3C1B-4BC7-90A4-3E56FA6F41C4}"/>
              </a:ext>
            </a:extLst>
          </p:cNvPr>
          <p:cNvSpPr txBox="1"/>
          <p:nvPr/>
        </p:nvSpPr>
        <p:spPr>
          <a:xfrm>
            <a:off x="1022555" y="5797533"/>
            <a:ext cx="2703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100D Allen-Cahn equation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73456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94"/>
    </mc:Choice>
    <mc:Fallback xmlns="">
      <p:transition spd="slow" advTm="4594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 err="1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SciML</a:t>
            </a:r>
            <a:r>
              <a:rPr lang="en-US" sz="24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: </a:t>
            </a:r>
            <a:r>
              <a:rPr lang="en-US" altLang="zh-CN" sz="2400" b="1" dirty="0" err="1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DeepPotential</a:t>
            </a:r>
            <a:endParaRPr lang="en-US" sz="2400" b="1" dirty="0">
              <a:solidFill>
                <a:srgbClr val="C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CCC183A-4327-49F2-B3DE-B36431D572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223" y="1175569"/>
            <a:ext cx="4220222" cy="23738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B881AE18-1612-4206-8898-F3B9E4B705C0}"/>
                  </a:ext>
                </a:extLst>
              </p:cNvPr>
              <p:cNvSpPr txBox="1"/>
              <p:nvPr/>
            </p:nvSpPr>
            <p:spPr>
              <a:xfrm>
                <a:off x="5073445" y="1837009"/>
                <a:ext cx="3352800" cy="10509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𝑑𝑟</m:t>
                        </m:r>
                      </m:den>
                    </m:f>
                  </m:oMath>
                </a14:m>
                <a:endParaRPr lang="en-US" altLang="zh-CN" b="0" dirty="0"/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endParaRPr lang="en-US" altLang="zh-CN" dirty="0"/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𝑚𝑎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B881AE18-1612-4206-8898-F3B9E4B705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3445" y="1837009"/>
                <a:ext cx="3352800" cy="1050993"/>
              </a:xfrm>
              <a:prstGeom prst="rect">
                <a:avLst/>
              </a:prstGeom>
              <a:blipFill>
                <a:blip r:embed="rId4"/>
                <a:stretch>
                  <a:fillRect l="-1091" b="-578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本框 8">
            <a:extLst>
              <a:ext uri="{FF2B5EF4-FFF2-40B4-BE49-F238E27FC236}">
                <a16:creationId xmlns:a16="http://schemas.microsoft.com/office/drawing/2014/main" id="{FAE606F3-8CA7-4B8E-ABBB-C22C8795722B}"/>
              </a:ext>
            </a:extLst>
          </p:cNvPr>
          <p:cNvSpPr txBox="1"/>
          <p:nvPr/>
        </p:nvSpPr>
        <p:spPr>
          <a:xfrm>
            <a:off x="853223" y="3677265"/>
            <a:ext cx="709124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/>
              <a:t>现有作用力模型往往基于经验公式</a:t>
            </a: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/>
              <a:t>只考虑近程作用力</a:t>
            </a: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/>
              <a:t>只考虑二体或三体作用，不考虑多体作用</a:t>
            </a: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/>
              <a:t>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65733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94"/>
    </mc:Choice>
    <mc:Fallback xmlns="">
      <p:transition spd="slow" advTm="4594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 err="1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SciML</a:t>
            </a:r>
            <a:r>
              <a:rPr lang="en-US" sz="24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: </a:t>
            </a:r>
            <a:r>
              <a:rPr lang="en-US" altLang="zh-CN" sz="2400" b="1" dirty="0" err="1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DeepPotential</a:t>
            </a:r>
            <a:endParaRPr lang="en-US" sz="2400" b="1" dirty="0">
              <a:solidFill>
                <a:srgbClr val="C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CCC183A-4327-49F2-B3DE-B36431D572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223" y="1175569"/>
            <a:ext cx="4220222" cy="23738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B881AE18-1612-4206-8898-F3B9E4B705C0}"/>
                  </a:ext>
                </a:extLst>
              </p:cNvPr>
              <p:cNvSpPr txBox="1"/>
              <p:nvPr/>
            </p:nvSpPr>
            <p:spPr>
              <a:xfrm>
                <a:off x="5073445" y="1837009"/>
                <a:ext cx="3352800" cy="10509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𝑑𝑟</m:t>
                        </m:r>
                      </m:den>
                    </m:f>
                  </m:oMath>
                </a14:m>
                <a:endParaRPr lang="en-US" altLang="zh-CN" b="0" dirty="0"/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endParaRPr lang="en-US" altLang="zh-CN" dirty="0"/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𝑚𝑎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B881AE18-1612-4206-8898-F3B9E4B705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3445" y="1837009"/>
                <a:ext cx="3352800" cy="1050993"/>
              </a:xfrm>
              <a:prstGeom prst="rect">
                <a:avLst/>
              </a:prstGeom>
              <a:blipFill>
                <a:blip r:embed="rId4"/>
                <a:stretch>
                  <a:fillRect l="-1091" b="-578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组合 5">
            <a:extLst>
              <a:ext uri="{FF2B5EF4-FFF2-40B4-BE49-F238E27FC236}">
                <a16:creationId xmlns:a16="http://schemas.microsoft.com/office/drawing/2014/main" id="{02C4A28D-1CBF-4E68-94B0-E9435028A259}"/>
              </a:ext>
            </a:extLst>
          </p:cNvPr>
          <p:cNvGrpSpPr/>
          <p:nvPr/>
        </p:nvGrpSpPr>
        <p:grpSpPr>
          <a:xfrm>
            <a:off x="2621606" y="3572951"/>
            <a:ext cx="4128239" cy="2514374"/>
            <a:chOff x="687457" y="1249680"/>
            <a:chExt cx="4128239" cy="2514374"/>
          </a:xfrm>
        </p:grpSpPr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A87CD63A-74B0-431C-A479-ED66DAB2CB3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7457" y="1249680"/>
              <a:ext cx="4128239" cy="2514374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文本框 10">
                  <a:extLst>
                    <a:ext uri="{FF2B5EF4-FFF2-40B4-BE49-F238E27FC236}">
                      <a16:creationId xmlns:a16="http://schemas.microsoft.com/office/drawing/2014/main" id="{B631DE57-C69B-452A-BAA1-8D67299848F3}"/>
                    </a:ext>
                  </a:extLst>
                </p:cNvPr>
                <p:cNvSpPr txBox="1"/>
                <p:nvPr/>
              </p:nvSpPr>
              <p:spPr>
                <a:xfrm>
                  <a:off x="1778000" y="1249680"/>
                  <a:ext cx="77216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" name="文本框 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78000" y="1249680"/>
                  <a:ext cx="772160" cy="369332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文本框 11">
                  <a:extLst>
                    <a:ext uri="{FF2B5EF4-FFF2-40B4-BE49-F238E27FC236}">
                      <a16:creationId xmlns:a16="http://schemas.microsoft.com/office/drawing/2014/main" id="{0ABC28A0-7583-48B6-AE94-4862B81D0FCE}"/>
                    </a:ext>
                  </a:extLst>
                </p:cNvPr>
                <p:cNvSpPr txBox="1"/>
                <p:nvPr/>
              </p:nvSpPr>
              <p:spPr>
                <a:xfrm>
                  <a:off x="1778000" y="1846319"/>
                  <a:ext cx="77216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" name="文本框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78000" y="1846319"/>
                  <a:ext cx="772160" cy="369332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文本框 12">
                  <a:extLst>
                    <a:ext uri="{FF2B5EF4-FFF2-40B4-BE49-F238E27FC236}">
                      <a16:creationId xmlns:a16="http://schemas.microsoft.com/office/drawing/2014/main" id="{E4683E19-AE6F-4B0E-A16F-6745D7AC67D9}"/>
                    </a:ext>
                  </a:extLst>
                </p:cNvPr>
                <p:cNvSpPr txBox="1"/>
                <p:nvPr/>
              </p:nvSpPr>
              <p:spPr>
                <a:xfrm>
                  <a:off x="1757680" y="2435854"/>
                  <a:ext cx="77216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" name="文本框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57680" y="2435854"/>
                  <a:ext cx="772160" cy="369332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文本框 13">
                  <a:extLst>
                    <a:ext uri="{FF2B5EF4-FFF2-40B4-BE49-F238E27FC236}">
                      <a16:creationId xmlns:a16="http://schemas.microsoft.com/office/drawing/2014/main" id="{8BEFD830-5EE6-4172-9C88-FC00339029F4}"/>
                    </a:ext>
                  </a:extLst>
                </p:cNvPr>
                <p:cNvSpPr txBox="1"/>
                <p:nvPr/>
              </p:nvSpPr>
              <p:spPr>
                <a:xfrm>
                  <a:off x="1778000" y="3025389"/>
                  <a:ext cx="77216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" name="文本框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78000" y="3025389"/>
                  <a:ext cx="772160" cy="369332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文本框 14">
                  <a:extLst>
                    <a:ext uri="{FF2B5EF4-FFF2-40B4-BE49-F238E27FC236}">
                      <a16:creationId xmlns:a16="http://schemas.microsoft.com/office/drawing/2014/main" id="{639D51E7-30BD-4927-A132-7397CCBE0329}"/>
                    </a:ext>
                  </a:extLst>
                </p:cNvPr>
                <p:cNvSpPr txBox="1"/>
                <p:nvPr/>
              </p:nvSpPr>
              <p:spPr>
                <a:xfrm>
                  <a:off x="2909183" y="1283652"/>
                  <a:ext cx="77216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" name="文本框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09183" y="1283652"/>
                  <a:ext cx="772160" cy="369332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文本框 15">
                  <a:extLst>
                    <a:ext uri="{FF2B5EF4-FFF2-40B4-BE49-F238E27FC236}">
                      <a16:creationId xmlns:a16="http://schemas.microsoft.com/office/drawing/2014/main" id="{622F1DE4-FEFD-400A-AE80-C106057A435B}"/>
                    </a:ext>
                  </a:extLst>
                </p:cNvPr>
                <p:cNvSpPr txBox="1"/>
                <p:nvPr/>
              </p:nvSpPr>
              <p:spPr>
                <a:xfrm>
                  <a:off x="2909183" y="1837945"/>
                  <a:ext cx="77216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" name="文本框 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09183" y="1837945"/>
                  <a:ext cx="772160" cy="369332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文本框 16">
                  <a:extLst>
                    <a:ext uri="{FF2B5EF4-FFF2-40B4-BE49-F238E27FC236}">
                      <a16:creationId xmlns:a16="http://schemas.microsoft.com/office/drawing/2014/main" id="{F16990F9-BBD4-4199-93D0-71595AC0E14E}"/>
                    </a:ext>
                  </a:extLst>
                </p:cNvPr>
                <p:cNvSpPr txBox="1"/>
                <p:nvPr/>
              </p:nvSpPr>
              <p:spPr>
                <a:xfrm>
                  <a:off x="2909183" y="2435854"/>
                  <a:ext cx="77216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" name="文本框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09183" y="2435854"/>
                  <a:ext cx="772160" cy="369332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文本框 17">
                  <a:extLst>
                    <a:ext uri="{FF2B5EF4-FFF2-40B4-BE49-F238E27FC236}">
                      <a16:creationId xmlns:a16="http://schemas.microsoft.com/office/drawing/2014/main" id="{FE37D3E6-B986-4098-8AFC-BA4FFAA2C3E4}"/>
                    </a:ext>
                  </a:extLst>
                </p:cNvPr>
                <p:cNvSpPr txBox="1"/>
                <p:nvPr/>
              </p:nvSpPr>
              <p:spPr>
                <a:xfrm>
                  <a:off x="2909183" y="3033763"/>
                  <a:ext cx="77216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6" name="文本框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09183" y="3033763"/>
                  <a:ext cx="772160" cy="369332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623852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94"/>
    </mc:Choice>
    <mc:Fallback xmlns="">
      <p:transition spd="slow" advTm="4594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 err="1">
                <a:solidFill>
                  <a:srgbClr val="C00000"/>
                </a:solidFill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SciML</a:t>
            </a:r>
            <a:r>
              <a:rPr lang="en-US" sz="2800" b="1" dirty="0">
                <a:solidFill>
                  <a:srgbClr val="C00000"/>
                </a:solidFill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: </a:t>
            </a:r>
            <a:r>
              <a:rPr lang="en-US" altLang="zh-CN" sz="28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Solving Forward/Inverse PDEs </a:t>
            </a:r>
            <a:endParaRPr lang="en-US" sz="2800" b="1" dirty="0">
              <a:solidFill>
                <a:srgbClr val="C00000"/>
              </a:solidFill>
              <a:latin typeface="Times New Roman" panose="02020603050405020304" pitchFamily="18" charset="0"/>
              <a:ea typeface="Microsoft YaHei UI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0965" y="1193731"/>
            <a:ext cx="3794306" cy="2868866"/>
          </a:xfrm>
          <a:prstGeom prst="rect">
            <a:avLst/>
          </a:prstGeom>
        </p:spPr>
      </p:pic>
      <p:grpSp>
        <p:nvGrpSpPr>
          <p:cNvPr id="11" name="组合 10"/>
          <p:cNvGrpSpPr/>
          <p:nvPr/>
        </p:nvGrpSpPr>
        <p:grpSpPr>
          <a:xfrm>
            <a:off x="6110689" y="1137514"/>
            <a:ext cx="3474611" cy="3171315"/>
            <a:chOff x="5465971" y="1054037"/>
            <a:chExt cx="3474611" cy="3171315"/>
          </a:xfrm>
        </p:grpSpPr>
        <p:grpSp>
          <p:nvGrpSpPr>
            <p:cNvPr id="5" name="组合 4"/>
            <p:cNvGrpSpPr/>
            <p:nvPr/>
          </p:nvGrpSpPr>
          <p:grpSpPr>
            <a:xfrm>
              <a:off x="5465971" y="1054037"/>
              <a:ext cx="3474611" cy="2004879"/>
              <a:chOff x="5151229" y="1346753"/>
              <a:chExt cx="3474611" cy="2004879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文本框 5"/>
                  <p:cNvSpPr txBox="1"/>
                  <p:nvPr/>
                </p:nvSpPr>
                <p:spPr>
                  <a:xfrm>
                    <a:off x="5151229" y="1346753"/>
                    <a:ext cx="339344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𝜎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6" name="文本框 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151229" y="1346753"/>
                    <a:ext cx="3393440" cy="36933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b="-1475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文本框 6"/>
                  <p:cNvSpPr txBox="1"/>
                  <p:nvPr/>
                </p:nvSpPr>
                <p:spPr>
                  <a:xfrm>
                    <a:off x="5232400" y="1859364"/>
                    <a:ext cx="3393440" cy="149226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𝜎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oMath>
                      </m:oMathPara>
                    </a14:m>
                    <a:endParaRPr lang="en-US" b="0" dirty="0"/>
                  </a:p>
                  <a:p>
                    <a:endParaRPr lang="en-US" b="0" dirty="0"/>
                  </a:p>
                  <a:p>
                    <a:pPr algn="ctr"/>
                    <a:r>
                      <a:rPr lang="en-US" dirty="0"/>
                      <a:t>…</a:t>
                    </a:r>
                  </a:p>
                  <a:p>
                    <a:pPr algn="ctr"/>
                    <a:endParaRPr lang="en-US" dirty="0"/>
                  </a:p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7" name="文本框 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32400" y="1859364"/>
                    <a:ext cx="3393440" cy="1492268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4" name="文本框 3"/>
            <p:cNvSpPr txBox="1"/>
            <p:nvPr/>
          </p:nvSpPr>
          <p:spPr>
            <a:xfrm>
              <a:off x="5618371" y="1054037"/>
              <a:ext cx="4776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(1)</a:t>
              </a: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5618371" y="3279077"/>
              <a:ext cx="28449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(2)  PDE part: </a:t>
              </a:r>
              <a:r>
                <a:rPr lang="en-US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Chain rule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文本框 9"/>
                <p:cNvSpPr txBox="1"/>
                <p:nvPr/>
              </p:nvSpPr>
              <p:spPr>
                <a:xfrm>
                  <a:off x="5658956" y="3856020"/>
                  <a:ext cx="316981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…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" name="文本框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58956" y="3856020"/>
                  <a:ext cx="3169811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2" name="文本框 11"/>
          <p:cNvSpPr txBox="1"/>
          <p:nvPr/>
        </p:nvSpPr>
        <p:spPr>
          <a:xfrm>
            <a:off x="580738" y="4661765"/>
            <a:ext cx="80564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Loss function: 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80738" y="5035327"/>
            <a:ext cx="2580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Forward problem: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/>
              <p:cNvSpPr/>
              <p:nvPr/>
            </p:nvSpPr>
            <p:spPr>
              <a:xfrm>
                <a:off x="2578313" y="5074632"/>
                <a:ext cx="4522905" cy="45852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lim>
                          </m:limLow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⁡(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+|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𝑏𝑐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𝑏𝑐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8313" y="5074632"/>
                <a:ext cx="4522905" cy="458523"/>
              </a:xfrm>
              <a:prstGeom prst="rect">
                <a:avLst/>
              </a:prstGeom>
              <a:blipFill>
                <a:blip r:embed="rId7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文本框 14"/>
          <p:cNvSpPr txBox="1"/>
          <p:nvPr/>
        </p:nvSpPr>
        <p:spPr>
          <a:xfrm>
            <a:off x="580738" y="5487850"/>
            <a:ext cx="2580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Inverse problem: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/>
              <p:cNvSpPr/>
              <p:nvPr/>
            </p:nvSpPr>
            <p:spPr>
              <a:xfrm>
                <a:off x="2578313" y="5548280"/>
                <a:ext cx="5696816" cy="4796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lim>
                          </m:limLow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⁡(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+|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𝑏𝑐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𝑏𝑐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6" name="矩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8313" y="5548280"/>
                <a:ext cx="5696816" cy="47968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矩形 17"/>
          <p:cNvSpPr/>
          <p:nvPr/>
        </p:nvSpPr>
        <p:spPr>
          <a:xfrm>
            <a:off x="7250533" y="6396335"/>
            <a:ext cx="18934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Raissi</a:t>
            </a:r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et al, JCP, 2019</a:t>
            </a:r>
          </a:p>
          <a:p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Meng, et al, CMAME, 2020</a:t>
            </a: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43F0A3B3-9DAC-43C6-9921-5F18F1C2C6B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143" y="1650125"/>
            <a:ext cx="1937787" cy="1453340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4B7DDE15-9443-43C1-A321-CCA02DFEADEE}"/>
              </a:ext>
            </a:extLst>
          </p:cNvPr>
          <p:cNvSpPr txBox="1"/>
          <p:nvPr/>
        </p:nvSpPr>
        <p:spPr>
          <a:xfrm>
            <a:off x="124832" y="3177810"/>
            <a:ext cx="2244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G.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Karniadakis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3BE1F7E1-211A-4E2D-87EC-F8C396EAF36B}"/>
              </a:ext>
            </a:extLst>
          </p:cNvPr>
          <p:cNvSpPr txBox="1"/>
          <p:nvPr/>
        </p:nvSpPr>
        <p:spPr>
          <a:xfrm>
            <a:off x="2263176" y="4158243"/>
            <a:ext cx="4129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Physics-informed neural networks (PINNs)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0301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9596"/>
    </mc:Choice>
    <mc:Fallback xmlns="">
      <p:transition spd="slow" advTm="169596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 err="1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SciML</a:t>
            </a:r>
            <a:r>
              <a:rPr lang="en-US" sz="24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: Solving Forward/Inverse PDEs 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5C1392A7-54A9-4D4C-82E0-8E95DAE999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675" y="756138"/>
            <a:ext cx="7469093" cy="269862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3BD194FF-9118-4936-AA11-71FAC6953B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9835" y="3429000"/>
            <a:ext cx="6050771" cy="3389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174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94"/>
    </mc:Choice>
    <mc:Fallback xmlns="">
      <p:transition spd="slow" advTm="4594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 err="1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SciML</a:t>
            </a:r>
            <a:r>
              <a:rPr lang="en-US" sz="24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: Solving Forward/Inverse PDEs 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2F09991-8DAF-46FE-9FC4-7FEED35AEE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665" y="1006246"/>
            <a:ext cx="7580670" cy="5325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074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94"/>
    </mc:Choice>
    <mc:Fallback xmlns="">
      <p:transition spd="slow" advTm="4594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Contents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6C4B3CC-4919-4B0C-BEDA-5A309DD3CCAF}"/>
              </a:ext>
            </a:extLst>
          </p:cNvPr>
          <p:cNvSpPr txBox="1"/>
          <p:nvPr/>
        </p:nvSpPr>
        <p:spPr>
          <a:xfrm>
            <a:off x="309716" y="1699894"/>
            <a:ext cx="8524567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Artificial Intelligence (AI) – Machine Learning – Deep Learning</a:t>
            </a: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Recent Progress on Deep Learning</a:t>
            </a: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Scientific Machine Learning – AI for Science (AI4Science)</a:t>
            </a: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0185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94"/>
    </mc:Choice>
    <mc:Fallback xmlns="">
      <p:transition spd="slow" advTm="4594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 err="1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SciML</a:t>
            </a:r>
            <a:r>
              <a:rPr lang="en-US" sz="24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: Solving Forward/Inverse PDEs 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556A259-CF38-4DE7-BD3A-AD018568FF5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59" r="12611" b="7873"/>
          <a:stretch/>
        </p:blipFill>
        <p:spPr>
          <a:xfrm>
            <a:off x="1833162" y="3200884"/>
            <a:ext cx="2686760" cy="203492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95D690F-6C44-4305-9E6D-2C945A15FAF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26" t="4816" r="8165" b="16927"/>
          <a:stretch/>
        </p:blipFill>
        <p:spPr>
          <a:xfrm>
            <a:off x="1961285" y="1467216"/>
            <a:ext cx="2703039" cy="172204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DD0515A-2253-4F79-AE67-1DF0C09B067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34" t="18232" r="51193" b="21767"/>
          <a:stretch/>
        </p:blipFill>
        <p:spPr>
          <a:xfrm>
            <a:off x="4572000" y="1422457"/>
            <a:ext cx="2703040" cy="183791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EF34B0E-085F-4C77-9FF5-CC275AD7970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811" t="18232" r="8333" b="21767"/>
          <a:stretch/>
        </p:blipFill>
        <p:spPr>
          <a:xfrm>
            <a:off x="4641287" y="3257969"/>
            <a:ext cx="2586082" cy="1862258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7D38EC8C-E175-402B-AD16-8670F817C916}"/>
              </a:ext>
            </a:extLst>
          </p:cNvPr>
          <p:cNvSpPr/>
          <p:nvPr/>
        </p:nvSpPr>
        <p:spPr>
          <a:xfrm>
            <a:off x="1496087" y="5544253"/>
            <a:ext cx="67827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Does Mask matter: </a:t>
            </a:r>
            <a:r>
              <a:rPr lang="en-US" altLang="zh-CN" dirty="0">
                <a:hlinkClick r:id="rId6"/>
              </a:rPr>
              <a:t>https://www.youtube.com/watch?v=kYJvU81DKgk 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40520A1-D464-4921-A19F-C3D33ADBB640}"/>
              </a:ext>
            </a:extLst>
          </p:cNvPr>
          <p:cNvSpPr txBox="1"/>
          <p:nvPr/>
        </p:nvSpPr>
        <p:spPr>
          <a:xfrm>
            <a:off x="2583988" y="6222026"/>
            <a:ext cx="441226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/>
              <a:t>Cai et al., Gallery of Fluid Motion - APS DFD meeting, 2020 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537726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94"/>
    </mc:Choice>
    <mc:Fallback xmlns="">
      <p:transition spd="slow" advTm="4594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 err="1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SciML</a:t>
            </a:r>
            <a:r>
              <a:rPr lang="en-US" sz="24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: Discovering governing equations from data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E9609A4-3E92-40A3-880F-E5D5B8F5FF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783" y="2376825"/>
            <a:ext cx="8478433" cy="3972479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524E5D4C-F3A9-43CB-A3D1-6A83C6AD4A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5121" y="1075171"/>
            <a:ext cx="3132199" cy="109430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D75BAA5-A734-41D1-85A5-983D6253B7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783" y="1075171"/>
            <a:ext cx="4902006" cy="1099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676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94"/>
    </mc:Choice>
    <mc:Fallback xmlns="">
      <p:transition spd="slow" advTm="4594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 err="1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SciML</a:t>
            </a:r>
            <a:r>
              <a:rPr lang="en-US" sz="24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: Theory development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EB08C9FA-0D24-4EB8-BF1C-ACB429D1E148}"/>
              </a:ext>
            </a:extLst>
          </p:cNvPr>
          <p:cNvGrpSpPr/>
          <p:nvPr/>
        </p:nvGrpSpPr>
        <p:grpSpPr>
          <a:xfrm>
            <a:off x="2408578" y="1081548"/>
            <a:ext cx="4326844" cy="1344078"/>
            <a:chOff x="245156" y="1081548"/>
            <a:chExt cx="4326844" cy="1344078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31A2C819-53E1-49C9-A810-526B926963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5186" y="1081548"/>
              <a:ext cx="4196814" cy="1344078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32D23D75-5A48-4996-8DDD-0A51C35E36C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5156" y="1081548"/>
              <a:ext cx="1256645" cy="1133185"/>
            </a:xfrm>
            <a:prstGeom prst="rect">
              <a:avLst/>
            </a:prstGeom>
          </p:spPr>
        </p:pic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7A2F173D-493B-4621-86E9-9BFB63A54F54}"/>
              </a:ext>
            </a:extLst>
          </p:cNvPr>
          <p:cNvGrpSpPr/>
          <p:nvPr/>
        </p:nvGrpSpPr>
        <p:grpSpPr>
          <a:xfrm>
            <a:off x="2347341" y="2650068"/>
            <a:ext cx="4449315" cy="1179059"/>
            <a:chOff x="2286107" y="2705162"/>
            <a:chExt cx="4449315" cy="1179059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C32E92FD-F7CA-49C0-8A0A-6F593256EF3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86107" y="2751036"/>
              <a:ext cx="4449315" cy="1133185"/>
            </a:xfrm>
            <a:prstGeom prst="rect">
              <a:avLst/>
            </a:prstGeom>
          </p:spPr>
        </p:pic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E75CF12D-7E6B-42BC-94D2-FEAA8139518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86107" y="2705162"/>
              <a:ext cx="985357" cy="1179059"/>
            </a:xfrm>
            <a:prstGeom prst="rect">
              <a:avLst/>
            </a:prstGeom>
          </p:spPr>
        </p:pic>
      </p:grpSp>
      <p:pic>
        <p:nvPicPr>
          <p:cNvPr id="17" name="图片 16">
            <a:extLst>
              <a:ext uri="{FF2B5EF4-FFF2-40B4-BE49-F238E27FC236}">
                <a16:creationId xmlns:a16="http://schemas.microsoft.com/office/drawing/2014/main" id="{A46B5E6E-B049-4DF1-AD36-6CBC54608FA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1665" y="4127818"/>
            <a:ext cx="4780665" cy="1179059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80EB68CD-0DB3-4AB6-A070-0A8A58AEC2D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1664" y="5586413"/>
            <a:ext cx="4780665" cy="1116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698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94"/>
    </mc:Choice>
    <mc:Fallback xmlns="">
      <p:transition spd="slow" advTm="4594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984233" y="3075057"/>
            <a:ext cx="71755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Thank you for your attention!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ADC31F1-D89B-4C21-B37C-7E760FAC0C1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1759" y="6263149"/>
            <a:ext cx="822241" cy="594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601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26"/>
    </mc:Choice>
    <mc:Fallback xmlns="">
      <p:transition spd="slow" advTm="1926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Contents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6C4B3CC-4919-4B0C-BEDA-5A309DD3CCAF}"/>
              </a:ext>
            </a:extLst>
          </p:cNvPr>
          <p:cNvSpPr txBox="1"/>
          <p:nvPr/>
        </p:nvSpPr>
        <p:spPr>
          <a:xfrm>
            <a:off x="309716" y="1690062"/>
            <a:ext cx="8524567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Artificial Intelligence (AI) – Machine Learning – Deep Learning</a:t>
            </a: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Recent Progress on Deep Learning</a:t>
            </a: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Scientific Machine Learning – AI for Science (AI4Science)</a:t>
            </a: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3849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94"/>
    </mc:Choice>
    <mc:Fallback xmlns="">
      <p:transition spd="slow" advTm="4594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C00000"/>
                </a:solidFill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Artificial Intelligence – Machine Learning – Deep Learning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16C52E3-64C1-4FF8-BBCF-DC6BA87A7BFC}"/>
              </a:ext>
            </a:extLst>
          </p:cNvPr>
          <p:cNvSpPr txBox="1"/>
          <p:nvPr/>
        </p:nvSpPr>
        <p:spPr>
          <a:xfrm>
            <a:off x="228040" y="872659"/>
            <a:ext cx="8409992" cy="4182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b="1" dirty="0">
                <a:solidFill>
                  <a:srgbClr val="FF0000"/>
                </a:solidFill>
                <a:latin typeface="宋体" panose="02010600030101010101" pitchFamily="2" charset="-122"/>
                <a:ea typeface="方正兰亭中黑简体" panose="02000000000000000000"/>
              </a:rPr>
              <a:t>人工智能</a:t>
            </a:r>
            <a:r>
              <a:rPr lang="zh-CN" altLang="en-US" dirty="0">
                <a:latin typeface="宋体" panose="02010600030101010101" pitchFamily="2" charset="-122"/>
                <a:ea typeface="方正兰亭中黑简体" panose="02000000000000000000"/>
              </a:rPr>
              <a:t>（</a:t>
            </a:r>
            <a:r>
              <a:rPr lang="en-US" altLang="zh-CN" dirty="0">
                <a:latin typeface="Times New Roman" panose="02020603050405020304" pitchFamily="18" charset="0"/>
                <a:ea typeface="方正兰亭中黑简体" panose="02000000000000000000"/>
                <a:cs typeface="Times New Roman" panose="02020603050405020304" pitchFamily="18" charset="0"/>
              </a:rPr>
              <a:t>artificial intelligence</a:t>
            </a:r>
            <a:r>
              <a:rPr lang="zh-CN" altLang="en-US" dirty="0">
                <a:latin typeface="宋体" panose="02010600030101010101" pitchFamily="2" charset="-122"/>
                <a:ea typeface="方正兰亭中黑简体" panose="02000000000000000000"/>
              </a:rPr>
              <a:t>，缩写为</a:t>
            </a:r>
            <a:r>
              <a:rPr lang="en-US" altLang="zh-CN" b="1" dirty="0">
                <a:latin typeface="Times New Roman" panose="02020603050405020304" pitchFamily="18" charset="0"/>
                <a:ea typeface="方正兰亭中黑简体" panose="02000000000000000000"/>
                <a:cs typeface="Times New Roman" panose="02020603050405020304" pitchFamily="18" charset="0"/>
              </a:rPr>
              <a:t>AI</a:t>
            </a:r>
            <a:r>
              <a:rPr lang="zh-CN" altLang="en-US" dirty="0">
                <a:latin typeface="宋体" panose="02010600030101010101" pitchFamily="2" charset="-122"/>
                <a:ea typeface="方正兰亭中黑简体" panose="02000000000000000000"/>
              </a:rPr>
              <a:t>）亦称</a:t>
            </a:r>
            <a:r>
              <a:rPr lang="zh-CN" altLang="en-US" b="1" dirty="0">
                <a:latin typeface="宋体" panose="02010600030101010101" pitchFamily="2" charset="-122"/>
                <a:ea typeface="方正兰亭中黑简体" panose="02000000000000000000"/>
              </a:rPr>
              <a:t>智械</a:t>
            </a:r>
            <a:r>
              <a:rPr lang="zh-CN" altLang="en-US" dirty="0">
                <a:latin typeface="宋体" panose="02010600030101010101" pitchFamily="2" charset="-122"/>
                <a:ea typeface="方正兰亭中黑简体" panose="02000000000000000000"/>
              </a:rPr>
              <a:t>、</a:t>
            </a:r>
            <a:r>
              <a:rPr lang="zh-CN" altLang="en-US" b="1" dirty="0">
                <a:latin typeface="宋体" panose="02010600030101010101" pitchFamily="2" charset="-122"/>
                <a:ea typeface="方正兰亭中黑简体" panose="02000000000000000000"/>
              </a:rPr>
              <a:t>机器智能</a:t>
            </a:r>
            <a:r>
              <a:rPr lang="zh-CN" altLang="en-US" dirty="0">
                <a:latin typeface="宋体" panose="02010600030101010101" pitchFamily="2" charset="-122"/>
                <a:ea typeface="方正兰亭中黑简体" panose="02000000000000000000"/>
              </a:rPr>
              <a:t>，指由人制造出来的机器所表现出来的</a:t>
            </a:r>
            <a:r>
              <a:rPr lang="zh-CN" altLang="en-US" dirty="0">
                <a:latin typeface="宋体" panose="02010600030101010101" pitchFamily="2" charset="-122"/>
                <a:ea typeface="方正兰亭中黑简体" panose="02000000000000000000"/>
                <a:hlinkClick r:id="rId3" tooltip="智能"/>
              </a:rPr>
              <a:t>智能</a:t>
            </a:r>
            <a:r>
              <a:rPr lang="zh-CN" altLang="en-US" dirty="0">
                <a:latin typeface="宋体" panose="02010600030101010101" pitchFamily="2" charset="-122"/>
                <a:ea typeface="方正兰亭中黑简体" panose="02000000000000000000"/>
              </a:rPr>
              <a:t>。通常人工智能是指通过普通</a:t>
            </a:r>
            <a:r>
              <a:rPr lang="zh-CN" altLang="en-US" b="1" dirty="0">
                <a:latin typeface="宋体" panose="02010600030101010101" pitchFamily="2" charset="-122"/>
                <a:ea typeface="方正兰亭中黑简体" panose="02000000000000000000"/>
              </a:rPr>
              <a:t>计算机程序来呈现人类智能</a:t>
            </a:r>
            <a:r>
              <a:rPr lang="zh-CN" altLang="en-US" dirty="0">
                <a:latin typeface="宋体" panose="02010600030101010101" pitchFamily="2" charset="-122"/>
                <a:ea typeface="方正兰亭中黑简体" panose="02000000000000000000"/>
              </a:rPr>
              <a:t>的技术。</a:t>
            </a:r>
            <a:endParaRPr lang="en-US" altLang="zh-CN" dirty="0">
              <a:latin typeface="宋体" panose="02010600030101010101" pitchFamily="2" charset="-122"/>
              <a:ea typeface="方正兰亭中黑简体" panose="0200000000000000000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zh-CN" dirty="0">
              <a:latin typeface="宋体" panose="02010600030101010101" pitchFamily="2" charset="-122"/>
              <a:ea typeface="方正兰亭中黑简体" panose="0200000000000000000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b="1" dirty="0">
                <a:solidFill>
                  <a:srgbClr val="0300F9"/>
                </a:solidFill>
                <a:ea typeface="方正兰亭中黑简体" panose="02000000000000000000"/>
              </a:rPr>
              <a:t>机器学习</a:t>
            </a:r>
            <a:r>
              <a:rPr lang="zh-CN" altLang="en-US" dirty="0">
                <a:ea typeface="方正兰亭中黑简体" panose="02000000000000000000"/>
              </a:rPr>
              <a:t>是</a:t>
            </a:r>
            <a:r>
              <a:rPr lang="zh-CN" altLang="en-US" dirty="0">
                <a:ea typeface="方正兰亭中黑简体" panose="02000000000000000000"/>
                <a:hlinkClick r:id="rId4" tooltip="人工智能"/>
              </a:rPr>
              <a:t>人工智能</a:t>
            </a:r>
            <a:r>
              <a:rPr lang="zh-CN" altLang="en-US" dirty="0">
                <a:ea typeface="方正兰亭中黑简体" panose="02000000000000000000"/>
              </a:rPr>
              <a:t>的一个分支。</a:t>
            </a:r>
            <a:r>
              <a:rPr lang="en-US" altLang="zh-CN" dirty="0">
                <a:ea typeface="方正兰亭中黑简体" panose="02000000000000000000"/>
              </a:rPr>
              <a:t> </a:t>
            </a:r>
            <a:r>
              <a:rPr lang="zh-CN" altLang="en-US" dirty="0">
                <a:ea typeface="方正兰亭中黑简体" panose="02000000000000000000"/>
              </a:rPr>
              <a:t>机器学习是实现人工智能的一个途径之一，即以机器学习为手段，解决人工智能中的部分问题。</a:t>
            </a:r>
            <a:endParaRPr lang="en-US" altLang="zh-CN" dirty="0">
              <a:ea typeface="方正兰亭中黑简体" panose="0200000000000000000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zh-CN" dirty="0">
              <a:latin typeface="宋体" panose="02010600030101010101" pitchFamily="2" charset="-122"/>
              <a:ea typeface="方正兰亭中黑简体" panose="0200000000000000000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b="1" dirty="0">
                <a:solidFill>
                  <a:srgbClr val="00B050"/>
                </a:solidFill>
                <a:ea typeface="方正兰亭中黑简体" panose="02000000000000000000"/>
              </a:rPr>
              <a:t>深度学习</a:t>
            </a:r>
            <a:r>
              <a:rPr lang="zh-CN" altLang="en-US" dirty="0">
                <a:ea typeface="方正兰亭中黑简体" panose="02000000000000000000"/>
              </a:rPr>
              <a:t>（</a:t>
            </a:r>
            <a:r>
              <a:rPr lang="en-US" altLang="zh-CN" dirty="0">
                <a:ea typeface="方正兰亭中黑简体" panose="02000000000000000000"/>
              </a:rPr>
              <a:t>deep learning</a:t>
            </a:r>
            <a:r>
              <a:rPr lang="zh-CN" altLang="en-US" dirty="0">
                <a:ea typeface="方正兰亭中黑简体" panose="02000000000000000000"/>
              </a:rPr>
              <a:t>）是</a:t>
            </a:r>
            <a:r>
              <a:rPr lang="zh-CN" altLang="en-US" dirty="0">
                <a:ea typeface="方正兰亭中黑简体" panose="02000000000000000000"/>
                <a:hlinkClick r:id="rId5" tooltip="机器学习"/>
              </a:rPr>
              <a:t>机器学习</a:t>
            </a:r>
            <a:r>
              <a:rPr lang="zh-CN" altLang="en-US" dirty="0">
                <a:ea typeface="方正兰亭中黑简体" panose="02000000000000000000"/>
              </a:rPr>
              <a:t>的分支，是一种以</a:t>
            </a:r>
            <a:r>
              <a:rPr lang="zh-CN" altLang="en-US" dirty="0">
                <a:solidFill>
                  <a:srgbClr val="3338FD"/>
                </a:solidFill>
                <a:ea typeface="方正兰亭中黑简体" panose="02000000000000000000"/>
              </a:rPr>
              <a:t>人工神经网络</a:t>
            </a:r>
            <a:r>
              <a:rPr lang="zh-CN" altLang="en-US" dirty="0">
                <a:ea typeface="方正兰亭中黑简体" panose="02000000000000000000"/>
              </a:rPr>
              <a:t>为架构，对资料进行表征学习的</a:t>
            </a:r>
            <a:r>
              <a:rPr lang="zh-CN" altLang="en-US" dirty="0">
                <a:ea typeface="方正兰亭中黑简体" panose="02000000000000000000"/>
                <a:hlinkClick r:id="rId6"/>
              </a:rPr>
              <a:t>算法</a:t>
            </a:r>
            <a:r>
              <a:rPr lang="zh-CN" altLang="en-US" dirty="0">
                <a:ea typeface="方正兰亭中黑简体" panose="02000000000000000000"/>
              </a:rPr>
              <a:t>。</a:t>
            </a:r>
            <a:endParaRPr lang="en-US" altLang="zh-CN" dirty="0">
              <a:ea typeface="方正兰亭中黑简体" panose="0200000000000000000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4FB023BF-348A-4B60-BDEA-9D7FD8C0BBC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11333" y="4731187"/>
            <a:ext cx="4521334" cy="2028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220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067"/>
    </mc:Choice>
    <mc:Fallback xmlns="">
      <p:transition spd="slow" advTm="650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4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深度学习</a:t>
            </a:r>
            <a:endParaRPr lang="en-US" sz="2400" b="1" dirty="0">
              <a:solidFill>
                <a:srgbClr val="C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9BDCA32-F216-4BA1-A7B7-7322963268F1}"/>
              </a:ext>
            </a:extLst>
          </p:cNvPr>
          <p:cNvSpPr txBox="1"/>
          <p:nvPr/>
        </p:nvSpPr>
        <p:spPr>
          <a:xfrm>
            <a:off x="422788" y="1052996"/>
            <a:ext cx="8121445" cy="33513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b="1" dirty="0"/>
              <a:t>深度学习</a:t>
            </a:r>
            <a:r>
              <a:rPr lang="zh-CN" altLang="en-US" dirty="0"/>
              <a:t>（英语：</a:t>
            </a:r>
            <a:r>
              <a:rPr lang="en-US" altLang="zh-CN" dirty="0"/>
              <a:t>deep learning</a:t>
            </a:r>
            <a:r>
              <a:rPr lang="zh-CN" altLang="en-US" dirty="0"/>
              <a:t>）是</a:t>
            </a:r>
            <a:r>
              <a:rPr lang="zh-CN" altLang="en-US" dirty="0">
                <a:hlinkClick r:id="rId3" tooltip="机器学习"/>
              </a:rPr>
              <a:t>机器学习</a:t>
            </a:r>
            <a:r>
              <a:rPr lang="zh-CN" altLang="en-US" dirty="0"/>
              <a:t>的分支，是一种以</a:t>
            </a:r>
            <a:r>
              <a:rPr lang="zh-CN" altLang="en-US" dirty="0">
                <a:solidFill>
                  <a:srgbClr val="3338FD"/>
                </a:solidFill>
              </a:rPr>
              <a:t>人工神经网络</a:t>
            </a:r>
            <a:r>
              <a:rPr lang="zh-CN" altLang="en-US" dirty="0"/>
              <a:t>为架构，对资料进行表征学习的</a:t>
            </a:r>
            <a:r>
              <a:rPr lang="zh-CN" altLang="en-US" dirty="0">
                <a:hlinkClick r:id="rId4"/>
              </a:rPr>
              <a:t>算法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/>
              <a:t>深度学习框架，如</a:t>
            </a:r>
            <a:r>
              <a:rPr lang="zh-CN" altLang="en-US" dirty="0">
                <a:hlinkClick r:id="rId5"/>
              </a:rPr>
              <a:t>深度神经网络</a:t>
            </a:r>
            <a:r>
              <a:rPr lang="zh-CN" altLang="en-US" dirty="0"/>
              <a:t>、</a:t>
            </a:r>
            <a:r>
              <a:rPr lang="zh-CN" altLang="en-US" dirty="0">
                <a:hlinkClick r:id="rId6" tooltip="卷积神经网络"/>
              </a:rPr>
              <a:t>卷积神经网络</a:t>
            </a:r>
            <a:r>
              <a:rPr lang="zh-CN" altLang="en-US" dirty="0"/>
              <a:t>和</a:t>
            </a:r>
            <a:r>
              <a:rPr lang="zh-CN" altLang="en-US" dirty="0">
                <a:hlinkClick r:id="rId7"/>
              </a:rPr>
              <a:t>深度置信网络</a:t>
            </a:r>
            <a:r>
              <a:rPr lang="zh-CN" altLang="en-US" dirty="0"/>
              <a:t>和</a:t>
            </a:r>
            <a:r>
              <a:rPr lang="zh-CN" altLang="en-US" dirty="0">
                <a:hlinkClick r:id="rId8" tooltip="循环神经网络"/>
              </a:rPr>
              <a:t>循环神经网络</a:t>
            </a:r>
            <a:r>
              <a:rPr lang="zh-CN" altLang="en-US" dirty="0"/>
              <a:t>已被应用在</a:t>
            </a:r>
            <a:r>
              <a:rPr lang="zh-CN" altLang="en-US" dirty="0">
                <a:hlinkClick r:id="rId9" tooltip="计算机视觉"/>
              </a:rPr>
              <a:t>计算机视觉</a:t>
            </a:r>
            <a:r>
              <a:rPr lang="zh-CN" altLang="en-US" dirty="0"/>
              <a:t>、</a:t>
            </a:r>
            <a:r>
              <a:rPr lang="zh-CN" altLang="en-US" dirty="0">
                <a:hlinkClick r:id="rId10" tooltip="语音识别"/>
              </a:rPr>
              <a:t>语音识别</a:t>
            </a:r>
            <a:r>
              <a:rPr lang="zh-CN" altLang="en-US" dirty="0"/>
              <a:t>、</a:t>
            </a:r>
            <a:r>
              <a:rPr lang="zh-CN" altLang="en-US" dirty="0">
                <a:hlinkClick r:id="rId11" tooltip="自然语言处理"/>
              </a:rPr>
              <a:t>自然语言处理</a:t>
            </a:r>
            <a:r>
              <a:rPr lang="zh-CN" altLang="en-US" dirty="0"/>
              <a:t>、音频识别与</a:t>
            </a:r>
            <a:r>
              <a:rPr lang="zh-CN" altLang="en-US" dirty="0">
                <a:hlinkClick r:id="rId12" tooltip="生物信息学"/>
              </a:rPr>
              <a:t>生物信息学</a:t>
            </a:r>
            <a:r>
              <a:rPr lang="zh-CN" altLang="en-US" dirty="0"/>
              <a:t>等领域并取得了极好的效果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5785F59-BC6E-42CD-9E34-720B1AE88C7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997" y="3811070"/>
            <a:ext cx="3684238" cy="260794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57FDDFE-4764-44CE-AE43-F20CC37AC3DC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2273" y="3810602"/>
            <a:ext cx="3328074" cy="2608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250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94"/>
    </mc:Choice>
    <mc:Fallback xmlns="">
      <p:transition spd="slow" advTm="4594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C00000"/>
                </a:solidFill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Deep Neural Networks (DNNs): Universal Approximation Theorem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506801" y="1046480"/>
            <a:ext cx="4725599" cy="2514374"/>
            <a:chOff x="334081" y="1249680"/>
            <a:chExt cx="4725599" cy="2514374"/>
          </a:xfrm>
        </p:grpSpPr>
        <p:grpSp>
          <p:nvGrpSpPr>
            <p:cNvPr id="5" name="组合 4"/>
            <p:cNvGrpSpPr/>
            <p:nvPr/>
          </p:nvGrpSpPr>
          <p:grpSpPr>
            <a:xfrm>
              <a:off x="334081" y="1249680"/>
              <a:ext cx="4725599" cy="2514374"/>
              <a:chOff x="2014680" y="794893"/>
              <a:chExt cx="5143358" cy="2938641"/>
            </a:xfrm>
          </p:grpSpPr>
          <p:pic>
            <p:nvPicPr>
              <p:cNvPr id="6" name="图片 5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99296" y="794893"/>
                <a:ext cx="4493189" cy="2938641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graphicFrame>
                <p:nvGraphicFramePr>
                  <p:cNvPr id="7" name="对象 6"/>
                  <p:cNvGraphicFramePr>
                    <a:graphicFrameLocks noChangeAspect="1"/>
                  </p:cNvGraphicFramePr>
                  <p:nvPr>
                    <p:extLst/>
                  </p:nvPr>
                </p:nvGraphicFramePr>
                <p:xfrm>
                  <a:off x="2014680" y="1882775"/>
                  <a:ext cx="312882" cy="344170"/>
                </p:xfrm>
                <a:graphic>
                  <a:graphicData uri="http://schemas.openxmlformats.org/presentationml/2006/ole">
                    <mc:AlternateContent>
                      <mc:Choice xmlns:v="urn:schemas-microsoft-com:vml" Requires="v">
                        <p:oleObj spid="_x0000_s3096" name="Equation" r:id="rId5" imgW="126720" imgH="139680" progId="Equation.DSMT4">
                          <p:embed/>
                        </p:oleObj>
                      </mc:Choice>
                      <mc:Fallback>
                        <p:oleObj name="Equation" r:id="rId5" imgW="126720" imgH="139680" progId="Equation.DSMT4">
                          <p:embed/>
                          <p:pic>
                            <p:nvPicPr>
                              <p:cNvPr id="7" name="对象 6"/>
                              <p:cNvPicPr/>
                              <p:nvPr/>
                            </p:nvPicPr>
                            <p:blipFill>
                              <a:blip r:embed="rId6"/>
                              <a:stretch>
                                <a:fillRect/>
                              </a:stretch>
                            </p:blipFill>
                            <p:spPr>
                              <a:xfrm>
                                <a:off x="2014680" y="1882775"/>
                                <a:ext cx="312882" cy="344170"/>
                              </a:xfrm>
                              <a:prstGeom prst="rect">
                                <a:avLst/>
                              </a:prstGeom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mc:Choice>
            <mc:Fallback xmlns="">
              <p:graphicFrame>
                <p:nvGraphicFramePr>
                  <p:cNvPr id="7" name="对象 6"/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550979354"/>
                      </p:ext>
                    </p:extLst>
                  </p:nvPr>
                </p:nvGraphicFramePr>
                <p:xfrm>
                  <a:off x="2014680" y="1882775"/>
                  <a:ext cx="312882" cy="344170"/>
                </p:xfrm>
                <a:graphic>
                  <a:graphicData uri="http://schemas.openxmlformats.org/presentationml/2006/ole">
                    <mc:AlternateContent>
                      <mc:Choice xmlns:v="urn:schemas-microsoft-com:vml" Requires="v">
                        <p:oleObj spid="_x0000_s1144" name="Equation" r:id="rId7" imgW="126720" imgH="139680" progId="Equation.DSMT4">
                          <p:embed/>
                        </p:oleObj>
                      </mc:Choice>
                      <mc:Fallback>
                        <p:oleObj name="Equation" r:id="rId7" imgW="126720" imgH="139680" progId="Equation.DSMT4">
                          <p:embed/>
                          <p:pic>
                            <p:nvPicPr>
                              <p:cNvPr id="13" name="对象 12"/>
                              <p:cNvPicPr/>
                              <p:nvPr/>
                            </p:nvPicPr>
                            <p:blipFill>
                              <a:blip r:embed="rId8"/>
                              <a:stretch>
                                <a:fillRect/>
                              </a:stretch>
                            </p:blipFill>
                            <p:spPr>
                              <a:xfrm>
                                <a:off x="2014680" y="1882775"/>
                                <a:ext cx="312882" cy="344170"/>
                              </a:xfrm>
                              <a:prstGeom prst="rect">
                                <a:avLst/>
                              </a:prstGeom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graphicFrame>
                <p:nvGraphicFramePr>
                  <p:cNvPr id="9" name="对象 8"/>
                  <p:cNvGraphicFramePr>
                    <a:graphicFrameLocks noChangeAspect="1"/>
                  </p:cNvGraphicFramePr>
                  <p:nvPr>
                    <p:extLst/>
                  </p:nvPr>
                </p:nvGraphicFramePr>
                <p:xfrm>
                  <a:off x="6813550" y="1852613"/>
                  <a:ext cx="344488" cy="406400"/>
                </p:xfrm>
                <a:graphic>
                  <a:graphicData uri="http://schemas.openxmlformats.org/presentationml/2006/ole">
                    <mc:AlternateContent>
                      <mc:Choice xmlns:v="urn:schemas-microsoft-com:vml" Requires="v">
                        <p:oleObj spid="_x0000_s3097" name="Equation" r:id="rId9" imgW="139680" imgH="164880" progId="Equation.DSMT4">
                          <p:embed/>
                        </p:oleObj>
                      </mc:Choice>
                      <mc:Fallback>
                        <p:oleObj name="Equation" r:id="rId9" imgW="139680" imgH="164880" progId="Equation.DSMT4">
                          <p:embed/>
                          <p:pic>
                            <p:nvPicPr>
                              <p:cNvPr id="9" name="对象 8"/>
                              <p:cNvPicPr/>
                              <p:nvPr/>
                            </p:nvPicPr>
                            <p:blipFill>
                              <a:blip r:embed="rId8"/>
                              <a:stretch>
                                <a:fillRect/>
                              </a:stretch>
                            </p:blipFill>
                            <p:spPr>
                              <a:xfrm>
                                <a:off x="6813550" y="1852613"/>
                                <a:ext cx="344488" cy="406400"/>
                              </a:xfrm>
                              <a:prstGeom prst="rect">
                                <a:avLst/>
                              </a:prstGeom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mc:Choice>
            <mc:Fallback xmlns="">
              <p:graphicFrame>
                <p:nvGraphicFramePr>
                  <p:cNvPr id="9" name="对象 8"/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2195750796"/>
                      </p:ext>
                    </p:extLst>
                  </p:nvPr>
                </p:nvGraphicFramePr>
                <p:xfrm>
                  <a:off x="6813550" y="1852613"/>
                  <a:ext cx="344488" cy="406400"/>
                </p:xfrm>
                <a:graphic>
                  <a:graphicData uri="http://schemas.openxmlformats.org/presentationml/2006/ole">
                    <mc:AlternateContent>
                      <mc:Choice xmlns:v="urn:schemas-microsoft-com:vml" Requires="v">
                        <p:oleObj spid="_x0000_s1145" name="Equation" r:id="rId11" imgW="139680" imgH="164880" progId="Equation.DSMT4">
                          <p:embed/>
                        </p:oleObj>
                      </mc:Choice>
                      <mc:Fallback>
                        <p:oleObj name="Equation" r:id="rId11" imgW="139680" imgH="164880" progId="Equation.DSMT4">
                          <p:embed/>
                          <p:pic>
                            <p:nvPicPr>
                              <p:cNvPr id="14" name="对象 13"/>
                              <p:cNvPicPr/>
                              <p:nvPr/>
                            </p:nvPicPr>
                            <p:blipFill>
                              <a:blip r:embed="rId12"/>
                              <a:stretch>
                                <a:fillRect/>
                              </a:stretch>
                            </p:blipFill>
                            <p:spPr>
                              <a:xfrm>
                                <a:off x="6813550" y="1852613"/>
                                <a:ext cx="344488" cy="406400"/>
                              </a:xfrm>
                              <a:prstGeom prst="rect">
                                <a:avLst/>
                              </a:prstGeom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文本框 2"/>
                <p:cNvSpPr txBox="1"/>
                <p:nvPr/>
              </p:nvSpPr>
              <p:spPr>
                <a:xfrm>
                  <a:off x="1778000" y="1249680"/>
                  <a:ext cx="77216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" name="文本框 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78000" y="1249680"/>
                  <a:ext cx="772160" cy="369332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文本框 9"/>
                <p:cNvSpPr txBox="1"/>
                <p:nvPr/>
              </p:nvSpPr>
              <p:spPr>
                <a:xfrm>
                  <a:off x="1778000" y="1846319"/>
                  <a:ext cx="77216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" name="文本框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78000" y="1846319"/>
                  <a:ext cx="772160" cy="369332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文本框 10"/>
                <p:cNvSpPr txBox="1"/>
                <p:nvPr/>
              </p:nvSpPr>
              <p:spPr>
                <a:xfrm>
                  <a:off x="1757680" y="2435854"/>
                  <a:ext cx="77216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" name="文本框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57680" y="2435854"/>
                  <a:ext cx="772160" cy="369332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文本框 11"/>
                <p:cNvSpPr txBox="1"/>
                <p:nvPr/>
              </p:nvSpPr>
              <p:spPr>
                <a:xfrm>
                  <a:off x="1778000" y="3025389"/>
                  <a:ext cx="77216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" name="文本框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78000" y="3025389"/>
                  <a:ext cx="772160" cy="369332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文本框 12"/>
                <p:cNvSpPr txBox="1"/>
                <p:nvPr/>
              </p:nvSpPr>
              <p:spPr>
                <a:xfrm>
                  <a:off x="2909183" y="1283652"/>
                  <a:ext cx="77216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" name="文本框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09183" y="1283652"/>
                  <a:ext cx="772160" cy="369332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文本框 13"/>
                <p:cNvSpPr txBox="1"/>
                <p:nvPr/>
              </p:nvSpPr>
              <p:spPr>
                <a:xfrm>
                  <a:off x="2909183" y="1837945"/>
                  <a:ext cx="77216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" name="文本框 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09183" y="1837945"/>
                  <a:ext cx="772160" cy="369332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文本框 14"/>
                <p:cNvSpPr txBox="1"/>
                <p:nvPr/>
              </p:nvSpPr>
              <p:spPr>
                <a:xfrm>
                  <a:off x="2909183" y="2435854"/>
                  <a:ext cx="77216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" name="文本框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09183" y="2435854"/>
                  <a:ext cx="772160" cy="369332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文本框 15"/>
                <p:cNvSpPr txBox="1"/>
                <p:nvPr/>
              </p:nvSpPr>
              <p:spPr>
                <a:xfrm>
                  <a:off x="2909183" y="3033763"/>
                  <a:ext cx="77216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6" name="文本框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09183" y="3033763"/>
                  <a:ext cx="772160" cy="369332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/>
              <p:cNvSpPr txBox="1"/>
              <p:nvPr/>
            </p:nvSpPr>
            <p:spPr>
              <a:xfrm>
                <a:off x="1320656" y="943950"/>
                <a:ext cx="772160" cy="3916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文本框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0656" y="943950"/>
                <a:ext cx="772160" cy="391646"/>
              </a:xfrm>
              <a:prstGeom prst="rect">
                <a:avLst/>
              </a:prstGeom>
              <a:blipFill>
                <a:blip r:embed="rId21"/>
                <a:stretch>
                  <a:fillRect b="-7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/>
              <p:cNvSpPr txBox="1"/>
              <p:nvPr/>
            </p:nvSpPr>
            <p:spPr>
              <a:xfrm>
                <a:off x="3854063" y="1335596"/>
                <a:ext cx="772160" cy="3916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文本框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4063" y="1335596"/>
                <a:ext cx="772160" cy="391646"/>
              </a:xfrm>
              <a:prstGeom prst="rect">
                <a:avLst/>
              </a:prstGeom>
              <a:blipFill>
                <a:blip r:embed="rId22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/>
              <p:cNvSpPr txBox="1"/>
              <p:nvPr/>
            </p:nvSpPr>
            <p:spPr>
              <a:xfrm>
                <a:off x="2538216" y="843508"/>
                <a:ext cx="772160" cy="3916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文本框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8216" y="843508"/>
                <a:ext cx="772160" cy="391646"/>
              </a:xfrm>
              <a:prstGeom prst="rect">
                <a:avLst/>
              </a:prstGeom>
              <a:blipFill>
                <a:blip r:embed="rId23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组合 20"/>
          <p:cNvGrpSpPr/>
          <p:nvPr/>
        </p:nvGrpSpPr>
        <p:grpSpPr>
          <a:xfrm>
            <a:off x="5232400" y="1222772"/>
            <a:ext cx="3416215" cy="1992233"/>
            <a:chOff x="5151229" y="1346753"/>
            <a:chExt cx="3416215" cy="199223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文本框 1"/>
                <p:cNvSpPr txBox="1"/>
                <p:nvPr/>
              </p:nvSpPr>
              <p:spPr>
                <a:xfrm>
                  <a:off x="5151229" y="1346753"/>
                  <a:ext cx="339344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" name="文本框 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51229" y="1346753"/>
                  <a:ext cx="3393440" cy="369332"/>
                </a:xfrm>
                <a:prstGeom prst="rect">
                  <a:avLst/>
                </a:prstGeom>
                <a:blipFill>
                  <a:blip r:embed="rId24"/>
                  <a:stretch>
                    <a:fillRect b="-1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文本框 19"/>
                <p:cNvSpPr txBox="1"/>
                <p:nvPr/>
              </p:nvSpPr>
              <p:spPr>
                <a:xfrm>
                  <a:off x="5174004" y="1846718"/>
                  <a:ext cx="3393440" cy="149226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𝜎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b="0" dirty="0"/>
                </a:p>
                <a:p>
                  <a:endParaRPr lang="en-US" b="0" dirty="0"/>
                </a:p>
                <a:p>
                  <a:pPr algn="ctr"/>
                  <a:r>
                    <a:rPr lang="en-US" dirty="0"/>
                    <a:t>…</a:t>
                  </a:r>
                </a:p>
                <a:p>
                  <a:pPr algn="ctr"/>
                  <a:endParaRPr lang="en-US" dirty="0"/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0" name="文本框 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74004" y="1846718"/>
                  <a:ext cx="3393440" cy="1492268"/>
                </a:xfrm>
                <a:prstGeom prst="rect">
                  <a:avLst/>
                </a:prstGeom>
                <a:blipFill>
                  <a:blip r:embed="rId25"/>
                  <a:stretch>
                    <a:fillRect b="-123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2" name="矩形 21"/>
          <p:cNvSpPr/>
          <p:nvPr/>
        </p:nvSpPr>
        <p:spPr>
          <a:xfrm>
            <a:off x="6665436" y="6581001"/>
            <a:ext cx="247856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Hornik</a:t>
            </a:r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et al, Neural Networks, 1989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506801" y="3788285"/>
            <a:ext cx="8056476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Standard multilayer feedforward networks are capable of approximating any measurable function to any desired degree of accuracy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Convergence rate increases as the number of hidden units grows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/>
              <p:cNvSpPr txBox="1"/>
              <p:nvPr/>
            </p:nvSpPr>
            <p:spPr>
              <a:xfrm>
                <a:off x="5755640" y="3323302"/>
                <a:ext cx="234696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𝑠𝑖𝑔𝑚𝑜𝑖𝑑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𝑡𝑎𝑛h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文本框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5640" y="3323302"/>
                <a:ext cx="2346960" cy="369332"/>
              </a:xfrm>
              <a:prstGeom prst="rect">
                <a:avLst/>
              </a:prstGeom>
              <a:blipFill>
                <a:blip r:embed="rId26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/>
              <p:cNvSpPr txBox="1"/>
              <p:nvPr/>
            </p:nvSpPr>
            <p:spPr>
              <a:xfrm>
                <a:off x="569364" y="5331364"/>
                <a:ext cx="8056476" cy="11200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Loss function: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limLow>
                          <m:limLow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lim>
                        </m:limLow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⁡(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𝜆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</m:e>
                      <m:sup>
                        <m:r>
                          <a:rPr lang="en-US" sz="2000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Optimization: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  <m:r>
                          <a:rPr lang="en-US" sz="2000" b="0" i="0" smtClean="0"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(stochastic gradient decent)</a:t>
                </a:r>
              </a:p>
            </p:txBody>
          </p:sp>
        </mc:Choice>
        <mc:Fallback xmlns="">
          <p:sp>
            <p:nvSpPr>
              <p:cNvPr id="25" name="文本框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364" y="5331364"/>
                <a:ext cx="8056476" cy="1120050"/>
              </a:xfrm>
              <a:prstGeom prst="rect">
                <a:avLst/>
              </a:prstGeom>
              <a:blipFill>
                <a:blip r:embed="rId27"/>
                <a:stretch>
                  <a:fillRect l="-756" t="-2732" b="-87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文本框 25">
            <a:extLst>
              <a:ext uri="{FF2B5EF4-FFF2-40B4-BE49-F238E27FC236}">
                <a16:creationId xmlns:a16="http://schemas.microsoft.com/office/drawing/2014/main" id="{92B310FD-7F4A-4CB2-AE6E-AFAAD35D6ECE}"/>
              </a:ext>
            </a:extLst>
          </p:cNvPr>
          <p:cNvSpPr txBox="1"/>
          <p:nvPr/>
        </p:nvSpPr>
        <p:spPr>
          <a:xfrm>
            <a:off x="4944606" y="1820355"/>
            <a:ext cx="678426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endParaRPr lang="zh-CN" altLang="en-US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6600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2"/>
    </mc:Choice>
    <mc:Fallback xmlns="">
      <p:transition spd="slow" advTm="792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C00000"/>
                </a:solidFill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Deep Neural Networks (DNNs): Curse of Dimensionality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506801" y="1046480"/>
            <a:ext cx="4725599" cy="2514374"/>
            <a:chOff x="334081" y="1249680"/>
            <a:chExt cx="4725599" cy="2514374"/>
          </a:xfrm>
        </p:grpSpPr>
        <p:grpSp>
          <p:nvGrpSpPr>
            <p:cNvPr id="5" name="组合 4"/>
            <p:cNvGrpSpPr/>
            <p:nvPr/>
          </p:nvGrpSpPr>
          <p:grpSpPr>
            <a:xfrm>
              <a:off x="334081" y="1249680"/>
              <a:ext cx="4725599" cy="2514374"/>
              <a:chOff x="2014680" y="794893"/>
              <a:chExt cx="5143358" cy="2938641"/>
            </a:xfrm>
          </p:grpSpPr>
          <p:pic>
            <p:nvPicPr>
              <p:cNvPr id="6" name="图片 5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99296" y="794893"/>
                <a:ext cx="4493189" cy="2938641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graphicFrame>
                <p:nvGraphicFramePr>
                  <p:cNvPr id="7" name="对象 6"/>
                  <p:cNvGraphicFramePr>
                    <a:graphicFrameLocks noChangeAspect="1"/>
                  </p:cNvGraphicFramePr>
                  <p:nvPr>
                    <p:extLst/>
                  </p:nvPr>
                </p:nvGraphicFramePr>
                <p:xfrm>
                  <a:off x="2014680" y="1882775"/>
                  <a:ext cx="312882" cy="344170"/>
                </p:xfrm>
                <a:graphic>
                  <a:graphicData uri="http://schemas.openxmlformats.org/presentationml/2006/ole">
                    <mc:AlternateContent>
                      <mc:Choice xmlns:v="urn:schemas-microsoft-com:vml" Requires="v">
                        <p:oleObj spid="_x0000_s4120" name="Equation" r:id="rId5" imgW="126720" imgH="139680" progId="Equation.DSMT4">
                          <p:embed/>
                        </p:oleObj>
                      </mc:Choice>
                      <mc:Fallback>
                        <p:oleObj name="Equation" r:id="rId5" imgW="126720" imgH="139680" progId="Equation.DSMT4">
                          <p:embed/>
                          <p:pic>
                            <p:nvPicPr>
                              <p:cNvPr id="7" name="对象 6"/>
                              <p:cNvPicPr/>
                              <p:nvPr/>
                            </p:nvPicPr>
                            <p:blipFill>
                              <a:blip r:embed="rId6"/>
                              <a:stretch>
                                <a:fillRect/>
                              </a:stretch>
                            </p:blipFill>
                            <p:spPr>
                              <a:xfrm>
                                <a:off x="2014680" y="1882775"/>
                                <a:ext cx="312882" cy="344170"/>
                              </a:xfrm>
                              <a:prstGeom prst="rect">
                                <a:avLst/>
                              </a:prstGeom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mc:Choice>
            <mc:Fallback xmlns="">
              <p:graphicFrame>
                <p:nvGraphicFramePr>
                  <p:cNvPr id="7" name="对象 6"/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550979354"/>
                      </p:ext>
                    </p:extLst>
                  </p:nvPr>
                </p:nvGraphicFramePr>
                <p:xfrm>
                  <a:off x="2014680" y="1882775"/>
                  <a:ext cx="312882" cy="344170"/>
                </p:xfrm>
                <a:graphic>
                  <a:graphicData uri="http://schemas.openxmlformats.org/presentationml/2006/ole">
                    <mc:AlternateContent>
                      <mc:Choice xmlns:v="urn:schemas-microsoft-com:vml" Requires="v">
                        <p:oleObj spid="_x0000_s1144" name="Equation" r:id="rId7" imgW="126720" imgH="139680" progId="Equation.DSMT4">
                          <p:embed/>
                        </p:oleObj>
                      </mc:Choice>
                      <mc:Fallback>
                        <p:oleObj name="Equation" r:id="rId7" imgW="126720" imgH="139680" progId="Equation.DSMT4">
                          <p:embed/>
                          <p:pic>
                            <p:nvPicPr>
                              <p:cNvPr id="13" name="对象 12"/>
                              <p:cNvPicPr/>
                              <p:nvPr/>
                            </p:nvPicPr>
                            <p:blipFill>
                              <a:blip r:embed="rId8"/>
                              <a:stretch>
                                <a:fillRect/>
                              </a:stretch>
                            </p:blipFill>
                            <p:spPr>
                              <a:xfrm>
                                <a:off x="2014680" y="1882775"/>
                                <a:ext cx="312882" cy="344170"/>
                              </a:xfrm>
                              <a:prstGeom prst="rect">
                                <a:avLst/>
                              </a:prstGeom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graphicFrame>
                <p:nvGraphicFramePr>
                  <p:cNvPr id="9" name="对象 8"/>
                  <p:cNvGraphicFramePr>
                    <a:graphicFrameLocks noChangeAspect="1"/>
                  </p:cNvGraphicFramePr>
                  <p:nvPr>
                    <p:extLst/>
                  </p:nvPr>
                </p:nvGraphicFramePr>
                <p:xfrm>
                  <a:off x="6813550" y="1852613"/>
                  <a:ext cx="344488" cy="406400"/>
                </p:xfrm>
                <a:graphic>
                  <a:graphicData uri="http://schemas.openxmlformats.org/presentationml/2006/ole">
                    <mc:AlternateContent>
                      <mc:Choice xmlns:v="urn:schemas-microsoft-com:vml" Requires="v">
                        <p:oleObj spid="_x0000_s4121" name="Equation" r:id="rId9" imgW="139680" imgH="164880" progId="Equation.DSMT4">
                          <p:embed/>
                        </p:oleObj>
                      </mc:Choice>
                      <mc:Fallback>
                        <p:oleObj name="Equation" r:id="rId9" imgW="139680" imgH="164880" progId="Equation.DSMT4">
                          <p:embed/>
                          <p:pic>
                            <p:nvPicPr>
                              <p:cNvPr id="9" name="对象 8"/>
                              <p:cNvPicPr/>
                              <p:nvPr/>
                            </p:nvPicPr>
                            <p:blipFill>
                              <a:blip r:embed="rId8"/>
                              <a:stretch>
                                <a:fillRect/>
                              </a:stretch>
                            </p:blipFill>
                            <p:spPr>
                              <a:xfrm>
                                <a:off x="6813550" y="1852613"/>
                                <a:ext cx="344488" cy="406400"/>
                              </a:xfrm>
                              <a:prstGeom prst="rect">
                                <a:avLst/>
                              </a:prstGeom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mc:Choice>
            <mc:Fallback xmlns="">
              <p:graphicFrame>
                <p:nvGraphicFramePr>
                  <p:cNvPr id="9" name="对象 8"/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2195750796"/>
                      </p:ext>
                    </p:extLst>
                  </p:nvPr>
                </p:nvGraphicFramePr>
                <p:xfrm>
                  <a:off x="6813550" y="1852613"/>
                  <a:ext cx="344488" cy="406400"/>
                </p:xfrm>
                <a:graphic>
                  <a:graphicData uri="http://schemas.openxmlformats.org/presentationml/2006/ole">
                    <mc:AlternateContent>
                      <mc:Choice xmlns:v="urn:schemas-microsoft-com:vml" Requires="v">
                        <p:oleObj spid="_x0000_s1145" name="Equation" r:id="rId11" imgW="139680" imgH="164880" progId="Equation.DSMT4">
                          <p:embed/>
                        </p:oleObj>
                      </mc:Choice>
                      <mc:Fallback>
                        <p:oleObj name="Equation" r:id="rId11" imgW="139680" imgH="164880" progId="Equation.DSMT4">
                          <p:embed/>
                          <p:pic>
                            <p:nvPicPr>
                              <p:cNvPr id="14" name="对象 13"/>
                              <p:cNvPicPr/>
                              <p:nvPr/>
                            </p:nvPicPr>
                            <p:blipFill>
                              <a:blip r:embed="rId12"/>
                              <a:stretch>
                                <a:fillRect/>
                              </a:stretch>
                            </p:blipFill>
                            <p:spPr>
                              <a:xfrm>
                                <a:off x="6813550" y="1852613"/>
                                <a:ext cx="344488" cy="406400"/>
                              </a:xfrm>
                              <a:prstGeom prst="rect">
                                <a:avLst/>
                              </a:prstGeom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文本框 2"/>
                <p:cNvSpPr txBox="1"/>
                <p:nvPr/>
              </p:nvSpPr>
              <p:spPr>
                <a:xfrm>
                  <a:off x="1778000" y="1249680"/>
                  <a:ext cx="77216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" name="文本框 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78000" y="1249680"/>
                  <a:ext cx="772160" cy="369332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文本框 9"/>
                <p:cNvSpPr txBox="1"/>
                <p:nvPr/>
              </p:nvSpPr>
              <p:spPr>
                <a:xfrm>
                  <a:off x="1778000" y="1846319"/>
                  <a:ext cx="77216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" name="文本框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78000" y="1846319"/>
                  <a:ext cx="772160" cy="369332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文本框 10"/>
                <p:cNvSpPr txBox="1"/>
                <p:nvPr/>
              </p:nvSpPr>
              <p:spPr>
                <a:xfrm>
                  <a:off x="1757680" y="2435854"/>
                  <a:ext cx="77216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" name="文本框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57680" y="2435854"/>
                  <a:ext cx="772160" cy="369332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文本框 11"/>
                <p:cNvSpPr txBox="1"/>
                <p:nvPr/>
              </p:nvSpPr>
              <p:spPr>
                <a:xfrm>
                  <a:off x="1778000" y="3025389"/>
                  <a:ext cx="77216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" name="文本框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78000" y="3025389"/>
                  <a:ext cx="772160" cy="369332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文本框 12"/>
                <p:cNvSpPr txBox="1"/>
                <p:nvPr/>
              </p:nvSpPr>
              <p:spPr>
                <a:xfrm>
                  <a:off x="2909183" y="1283652"/>
                  <a:ext cx="77216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" name="文本框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09183" y="1283652"/>
                  <a:ext cx="772160" cy="369332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文本框 13"/>
                <p:cNvSpPr txBox="1"/>
                <p:nvPr/>
              </p:nvSpPr>
              <p:spPr>
                <a:xfrm>
                  <a:off x="2909183" y="1837945"/>
                  <a:ext cx="77216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" name="文本框 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09183" y="1837945"/>
                  <a:ext cx="772160" cy="369332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文本框 14"/>
                <p:cNvSpPr txBox="1"/>
                <p:nvPr/>
              </p:nvSpPr>
              <p:spPr>
                <a:xfrm>
                  <a:off x="2909183" y="2435854"/>
                  <a:ext cx="77216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" name="文本框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09183" y="2435854"/>
                  <a:ext cx="772160" cy="369332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文本框 15"/>
                <p:cNvSpPr txBox="1"/>
                <p:nvPr/>
              </p:nvSpPr>
              <p:spPr>
                <a:xfrm>
                  <a:off x="2909183" y="3033763"/>
                  <a:ext cx="77216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6" name="文本框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09183" y="3033763"/>
                  <a:ext cx="772160" cy="369332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/>
              <p:cNvSpPr txBox="1"/>
              <p:nvPr/>
            </p:nvSpPr>
            <p:spPr>
              <a:xfrm>
                <a:off x="1320656" y="943950"/>
                <a:ext cx="772160" cy="3916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文本框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0656" y="943950"/>
                <a:ext cx="772160" cy="391646"/>
              </a:xfrm>
              <a:prstGeom prst="rect">
                <a:avLst/>
              </a:prstGeom>
              <a:blipFill>
                <a:blip r:embed="rId21"/>
                <a:stretch>
                  <a:fillRect b="-7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/>
              <p:cNvSpPr txBox="1"/>
              <p:nvPr/>
            </p:nvSpPr>
            <p:spPr>
              <a:xfrm>
                <a:off x="3854063" y="1335596"/>
                <a:ext cx="772160" cy="3916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文本框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4063" y="1335596"/>
                <a:ext cx="772160" cy="391646"/>
              </a:xfrm>
              <a:prstGeom prst="rect">
                <a:avLst/>
              </a:prstGeom>
              <a:blipFill>
                <a:blip r:embed="rId22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/>
              <p:cNvSpPr txBox="1"/>
              <p:nvPr/>
            </p:nvSpPr>
            <p:spPr>
              <a:xfrm>
                <a:off x="2538216" y="843508"/>
                <a:ext cx="772160" cy="3916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文本框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8216" y="843508"/>
                <a:ext cx="772160" cy="391646"/>
              </a:xfrm>
              <a:prstGeom prst="rect">
                <a:avLst/>
              </a:prstGeom>
              <a:blipFill>
                <a:blip r:embed="rId23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组合 20"/>
          <p:cNvGrpSpPr/>
          <p:nvPr/>
        </p:nvGrpSpPr>
        <p:grpSpPr>
          <a:xfrm>
            <a:off x="5232400" y="1222772"/>
            <a:ext cx="3416215" cy="1992233"/>
            <a:chOff x="5151229" y="1346753"/>
            <a:chExt cx="3416215" cy="199223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文本框 1"/>
                <p:cNvSpPr txBox="1"/>
                <p:nvPr/>
              </p:nvSpPr>
              <p:spPr>
                <a:xfrm>
                  <a:off x="5151229" y="1346753"/>
                  <a:ext cx="339344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" name="文本框 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51229" y="1346753"/>
                  <a:ext cx="3393440" cy="369332"/>
                </a:xfrm>
                <a:prstGeom prst="rect">
                  <a:avLst/>
                </a:prstGeom>
                <a:blipFill>
                  <a:blip r:embed="rId24"/>
                  <a:stretch>
                    <a:fillRect b="-1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文本框 19"/>
                <p:cNvSpPr txBox="1"/>
                <p:nvPr/>
              </p:nvSpPr>
              <p:spPr>
                <a:xfrm>
                  <a:off x="5174004" y="1846718"/>
                  <a:ext cx="3393440" cy="149226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𝜎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b="0" dirty="0"/>
                </a:p>
                <a:p>
                  <a:endParaRPr lang="en-US" b="0" dirty="0"/>
                </a:p>
                <a:p>
                  <a:pPr algn="ctr"/>
                  <a:r>
                    <a:rPr lang="en-US" dirty="0"/>
                    <a:t>…</a:t>
                  </a:r>
                </a:p>
                <a:p>
                  <a:pPr algn="ctr"/>
                  <a:endParaRPr lang="en-US" dirty="0"/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0" name="文本框 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74004" y="1846718"/>
                  <a:ext cx="3393440" cy="1492268"/>
                </a:xfrm>
                <a:prstGeom prst="rect">
                  <a:avLst/>
                </a:prstGeom>
                <a:blipFill>
                  <a:blip r:embed="rId25"/>
                  <a:stretch>
                    <a:fillRect b="-123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/>
              <p:cNvSpPr txBox="1"/>
              <p:nvPr/>
            </p:nvSpPr>
            <p:spPr>
              <a:xfrm>
                <a:off x="5755640" y="3323302"/>
                <a:ext cx="234696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𝑠𝑖𝑔𝑚𝑜𝑖𝑑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𝑡𝑎𝑛h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文本框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5640" y="3323302"/>
                <a:ext cx="2346960" cy="369332"/>
              </a:xfrm>
              <a:prstGeom prst="rect">
                <a:avLst/>
              </a:prstGeom>
              <a:blipFill>
                <a:blip r:embed="rId26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文本框 25">
            <a:extLst>
              <a:ext uri="{FF2B5EF4-FFF2-40B4-BE49-F238E27FC236}">
                <a16:creationId xmlns:a16="http://schemas.microsoft.com/office/drawing/2014/main" id="{92B310FD-7F4A-4CB2-AE6E-AFAAD35D6ECE}"/>
              </a:ext>
            </a:extLst>
          </p:cNvPr>
          <p:cNvSpPr txBox="1"/>
          <p:nvPr/>
        </p:nvSpPr>
        <p:spPr>
          <a:xfrm>
            <a:off x="4944606" y="1820355"/>
            <a:ext cx="678426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endParaRPr lang="zh-CN" altLang="en-US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8" name="图片 27">
            <a:extLst>
              <a:ext uri="{FF2B5EF4-FFF2-40B4-BE49-F238E27FC236}">
                <a16:creationId xmlns:a16="http://schemas.microsoft.com/office/drawing/2014/main" id="{0629EC30-62A3-4E0A-A021-EE43B2C0C91E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2816" y="3914273"/>
            <a:ext cx="5087060" cy="2181529"/>
          </a:xfrm>
          <a:prstGeom prst="rect">
            <a:avLst/>
          </a:prstGeom>
        </p:spPr>
      </p:pic>
      <p:sp>
        <p:nvSpPr>
          <p:cNvPr id="29" name="矩形 28">
            <a:extLst>
              <a:ext uri="{FF2B5EF4-FFF2-40B4-BE49-F238E27FC236}">
                <a16:creationId xmlns:a16="http://schemas.microsoft.com/office/drawing/2014/main" id="{F2BD0792-7A11-429B-83C1-C24ED87FA309}"/>
              </a:ext>
            </a:extLst>
          </p:cNvPr>
          <p:cNvSpPr/>
          <p:nvPr/>
        </p:nvSpPr>
        <p:spPr>
          <a:xfrm>
            <a:off x="7781126" y="6581001"/>
            <a:ext cx="13628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Poggio</a:t>
            </a:r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et al, 2018</a:t>
            </a:r>
          </a:p>
        </p:txBody>
      </p:sp>
    </p:spTree>
    <p:extLst>
      <p:ext uri="{BB962C8B-B14F-4D97-AF65-F5344CB8AC3E}">
        <p14:creationId xmlns:p14="http://schemas.microsoft.com/office/powerpoint/2010/main" val="3605989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2"/>
    </mc:Choice>
    <mc:Fallback xmlns="">
      <p:transition spd="slow" advTm="792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2018 Turing Award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C95BA8A-021E-4AB8-AB2D-6C0756F262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4788" y="837247"/>
            <a:ext cx="5034423" cy="2833510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C9234EFC-B2BF-4847-B7E5-ADCFE65147D9}"/>
              </a:ext>
            </a:extLst>
          </p:cNvPr>
          <p:cNvSpPr txBox="1"/>
          <p:nvPr/>
        </p:nvSpPr>
        <p:spPr>
          <a:xfrm>
            <a:off x="0" y="3751866"/>
            <a:ext cx="91440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Deep neural networks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are responsible for some of the greatest advances in modern computer science, helping make substantial progress on long-standing problems in computer vision, speech recognition, and natural language understanding. At the heart of this progress are fundamental techniques developed starting 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more than 30 years ago by this year's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Turing Award recipients,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Yoshua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Bengio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Geoffrey Hinton, and Yann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LeCun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By dramatically improving the ability of computers to make sense of the world, 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deep neural networks are changing not just the field of computing, but nearly every field of science and human endeavor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.”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9DD0D3BB-6021-46F6-82B3-EFFD50C61704}"/>
              </a:ext>
            </a:extLst>
          </p:cNvPr>
          <p:cNvSpPr txBox="1"/>
          <p:nvPr/>
        </p:nvSpPr>
        <p:spPr>
          <a:xfrm>
            <a:off x="6980903" y="6297153"/>
            <a:ext cx="2163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                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-- Jeff Dean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3159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94"/>
    </mc:Choice>
    <mc:Fallback xmlns="">
      <p:transition spd="slow" advTm="4594"/>
    </mc:Fallback>
  </mc:AlternateContent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12658</TotalTime>
  <Words>1249</Words>
  <Application>Microsoft Office PowerPoint</Application>
  <PresentationFormat>全屏显示(4:3)</PresentationFormat>
  <Paragraphs>250</Paragraphs>
  <Slides>33</Slides>
  <Notes>33</Notes>
  <HiddenSlides>0</HiddenSlides>
  <MMClips>0</MMClips>
  <ScaleCrop>false</ScaleCrop>
  <HeadingPairs>
    <vt:vector size="8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33</vt:i4>
      </vt:variant>
    </vt:vector>
  </HeadingPairs>
  <TitlesOfParts>
    <vt:vector size="48" baseType="lpstr">
      <vt:lpstr>Microsoft YaHei UI</vt:lpstr>
      <vt:lpstr>新細明體</vt:lpstr>
      <vt:lpstr>等线</vt:lpstr>
      <vt:lpstr>等线 Light</vt:lpstr>
      <vt:lpstr>方正兰亭中黑简体</vt:lpstr>
      <vt:lpstr>华文楷体</vt:lpstr>
      <vt:lpstr>宋体</vt:lpstr>
      <vt:lpstr>Arial</vt:lpstr>
      <vt:lpstr>Calibri</vt:lpstr>
      <vt:lpstr>Calibri Light</vt:lpstr>
      <vt:lpstr>Cambria Math</vt:lpstr>
      <vt:lpstr>Times New Roman</vt:lpstr>
      <vt:lpstr>Wingdings</vt:lpstr>
      <vt:lpstr>Office 主题​​</vt:lpstr>
      <vt:lpstr>Equation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xhmeng</dc:creator>
  <cp:lastModifiedBy>Xuhui Meng</cp:lastModifiedBy>
  <cp:revision>1134</cp:revision>
  <dcterms:created xsi:type="dcterms:W3CDTF">2017-09-04T15:34:47Z</dcterms:created>
  <dcterms:modified xsi:type="dcterms:W3CDTF">2025-03-04T07:15:06Z</dcterms:modified>
</cp:coreProperties>
</file>